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20" r:id="rId55"/>
    <p:sldId id="319" r:id="rId56"/>
    <p:sldId id="309" r:id="rId57"/>
    <p:sldId id="310" r:id="rId58"/>
    <p:sldId id="324" r:id="rId59"/>
    <p:sldId id="311" r:id="rId60"/>
    <p:sldId id="312" r:id="rId61"/>
    <p:sldId id="313" r:id="rId62"/>
    <p:sldId id="314" r:id="rId63"/>
    <p:sldId id="315" r:id="rId64"/>
    <p:sldId id="316" r:id="rId65"/>
    <p:sldId id="317" r:id="rId66"/>
    <p:sldId id="321" r:id="rId67"/>
    <p:sldId id="322" r:id="rId68"/>
    <p:sldId id="323" r:id="rId69"/>
    <p:sldId id="318" r:id="rId70"/>
  </p:sldIdLst>
  <p:sldSz cx="9144000" cy="6858000" type="screen4x3"/>
  <p:notesSz cx="6858000" cy="9144000"/>
  <p:defaultTextStyle>
    <a:defPPr>
      <a:defRPr lang="ru-RU"/>
    </a:defPPr>
    <a:lvl1pPr algn="ctr" rtl="0" fontAlgn="base">
      <a:spcBef>
        <a:spcPct val="0"/>
      </a:spcBef>
      <a:spcAft>
        <a:spcPct val="0"/>
      </a:spcAft>
      <a:defRPr sz="1000" kern="1200">
        <a:solidFill>
          <a:schemeClr val="tx1"/>
        </a:solidFill>
        <a:latin typeface="Arial" charset="0"/>
        <a:ea typeface="+mn-ea"/>
        <a:cs typeface="+mn-cs"/>
      </a:defRPr>
    </a:lvl1pPr>
    <a:lvl2pPr marL="457200" algn="ctr" rtl="0" fontAlgn="base">
      <a:spcBef>
        <a:spcPct val="0"/>
      </a:spcBef>
      <a:spcAft>
        <a:spcPct val="0"/>
      </a:spcAft>
      <a:defRPr sz="1000" kern="1200">
        <a:solidFill>
          <a:schemeClr val="tx1"/>
        </a:solidFill>
        <a:latin typeface="Arial" charset="0"/>
        <a:ea typeface="+mn-ea"/>
        <a:cs typeface="+mn-cs"/>
      </a:defRPr>
    </a:lvl2pPr>
    <a:lvl3pPr marL="914400" algn="ctr" rtl="0" fontAlgn="base">
      <a:spcBef>
        <a:spcPct val="0"/>
      </a:spcBef>
      <a:spcAft>
        <a:spcPct val="0"/>
      </a:spcAft>
      <a:defRPr sz="1000" kern="1200">
        <a:solidFill>
          <a:schemeClr val="tx1"/>
        </a:solidFill>
        <a:latin typeface="Arial" charset="0"/>
        <a:ea typeface="+mn-ea"/>
        <a:cs typeface="+mn-cs"/>
      </a:defRPr>
    </a:lvl3pPr>
    <a:lvl4pPr marL="1371600" algn="ctr" rtl="0" fontAlgn="base">
      <a:spcBef>
        <a:spcPct val="0"/>
      </a:spcBef>
      <a:spcAft>
        <a:spcPct val="0"/>
      </a:spcAft>
      <a:defRPr sz="1000" kern="1200">
        <a:solidFill>
          <a:schemeClr val="tx1"/>
        </a:solidFill>
        <a:latin typeface="Arial" charset="0"/>
        <a:ea typeface="+mn-ea"/>
        <a:cs typeface="+mn-cs"/>
      </a:defRPr>
    </a:lvl4pPr>
    <a:lvl5pPr marL="1828800" algn="ctr" rtl="0" fontAlgn="base">
      <a:spcBef>
        <a:spcPct val="0"/>
      </a:spcBef>
      <a:spcAft>
        <a:spcPct val="0"/>
      </a:spcAft>
      <a:defRPr sz="1000" kern="1200">
        <a:solidFill>
          <a:schemeClr val="tx1"/>
        </a:solidFill>
        <a:latin typeface="Arial" charset="0"/>
        <a:ea typeface="+mn-ea"/>
        <a:cs typeface="+mn-cs"/>
      </a:defRPr>
    </a:lvl5pPr>
    <a:lvl6pPr marL="2286000" algn="l" defTabSz="914400" rtl="0" eaLnBrk="1" latinLnBrk="0" hangingPunct="1">
      <a:defRPr sz="1000" kern="1200">
        <a:solidFill>
          <a:schemeClr val="tx1"/>
        </a:solidFill>
        <a:latin typeface="Arial" charset="0"/>
        <a:ea typeface="+mn-ea"/>
        <a:cs typeface="+mn-cs"/>
      </a:defRPr>
    </a:lvl6pPr>
    <a:lvl7pPr marL="2743200" algn="l" defTabSz="914400" rtl="0" eaLnBrk="1" latinLnBrk="0" hangingPunct="1">
      <a:defRPr sz="1000" kern="1200">
        <a:solidFill>
          <a:schemeClr val="tx1"/>
        </a:solidFill>
        <a:latin typeface="Arial" charset="0"/>
        <a:ea typeface="+mn-ea"/>
        <a:cs typeface="+mn-cs"/>
      </a:defRPr>
    </a:lvl7pPr>
    <a:lvl8pPr marL="3200400" algn="l" defTabSz="914400" rtl="0" eaLnBrk="1" latinLnBrk="0" hangingPunct="1">
      <a:defRPr sz="1000" kern="1200">
        <a:solidFill>
          <a:schemeClr val="tx1"/>
        </a:solidFill>
        <a:latin typeface="Arial" charset="0"/>
        <a:ea typeface="+mn-ea"/>
        <a:cs typeface="+mn-cs"/>
      </a:defRPr>
    </a:lvl8pPr>
    <a:lvl9pPr marL="3657600" algn="l" defTabSz="914400" rtl="0" eaLnBrk="1" latinLnBrk="0" hangingPunct="1">
      <a:defRPr sz="1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65" autoAdjust="0"/>
  </p:normalViewPr>
  <p:slideViewPr>
    <p:cSldViewPr>
      <p:cViewPr varScale="1">
        <p:scale>
          <a:sx n="69" d="100"/>
          <a:sy n="69" d="100"/>
        </p:scale>
        <p:origin x="-118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23A48FC-A4A5-4E61-B2CB-17AF0D8A1C85}" type="slidenum">
              <a:rPr lang="ru-RU"/>
              <a:pPr>
                <a:defRPr/>
              </a:pPr>
              <a:t>‹#›</a:t>
            </a:fld>
            <a:endParaRPr lang="ru-RU"/>
          </a:p>
        </p:txBody>
      </p:sp>
    </p:spTree>
    <p:extLst>
      <p:ext uri="{BB962C8B-B14F-4D97-AF65-F5344CB8AC3E}">
        <p14:creationId xmlns:p14="http://schemas.microsoft.com/office/powerpoint/2010/main" val="3444330093"/>
      </p:ext>
    </p:extLst>
  </p:cSld>
  <p:clrMapOvr>
    <a:masterClrMapping/>
  </p:clrMapOvr>
  <p:transition spd="slow" advClick="0" advTm="10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194CFE7-E8A0-4CF2-A97E-A80C79E1F495}" type="slidenum">
              <a:rPr lang="ru-RU"/>
              <a:pPr>
                <a:defRPr/>
              </a:pPr>
              <a:t>‹#›</a:t>
            </a:fld>
            <a:endParaRPr lang="ru-RU"/>
          </a:p>
        </p:txBody>
      </p:sp>
    </p:spTree>
    <p:extLst>
      <p:ext uri="{BB962C8B-B14F-4D97-AF65-F5344CB8AC3E}">
        <p14:creationId xmlns:p14="http://schemas.microsoft.com/office/powerpoint/2010/main" val="3654830280"/>
      </p:ext>
    </p:extLst>
  </p:cSld>
  <p:clrMapOvr>
    <a:masterClrMapping/>
  </p:clrMapOvr>
  <p:transition spd="slow" advClick="0" advTm="10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A5CD230-F6B7-4A03-A699-EB53A36B848D}" type="slidenum">
              <a:rPr lang="ru-RU"/>
              <a:pPr>
                <a:defRPr/>
              </a:pPr>
              <a:t>‹#›</a:t>
            </a:fld>
            <a:endParaRPr lang="ru-RU"/>
          </a:p>
        </p:txBody>
      </p:sp>
    </p:spTree>
    <p:extLst>
      <p:ext uri="{BB962C8B-B14F-4D97-AF65-F5344CB8AC3E}">
        <p14:creationId xmlns:p14="http://schemas.microsoft.com/office/powerpoint/2010/main" val="907378096"/>
      </p:ext>
    </p:extLst>
  </p:cSld>
  <p:clrMapOvr>
    <a:masterClrMapping/>
  </p:clrMapOvr>
  <p:transition spd="slow" advClick="0" advTm="10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ECEDBB0F-5AB7-4A2A-B86D-AD0718F8DE3C}" type="slidenum">
              <a:rPr lang="ru-RU"/>
              <a:pPr>
                <a:defRPr/>
              </a:pPr>
              <a:t>‹#›</a:t>
            </a:fld>
            <a:endParaRPr lang="ru-RU"/>
          </a:p>
        </p:txBody>
      </p:sp>
    </p:spTree>
    <p:extLst>
      <p:ext uri="{BB962C8B-B14F-4D97-AF65-F5344CB8AC3E}">
        <p14:creationId xmlns:p14="http://schemas.microsoft.com/office/powerpoint/2010/main" val="762612550"/>
      </p:ext>
    </p:extLst>
  </p:cSld>
  <p:clrMapOvr>
    <a:masterClrMapping/>
  </p:clrMapOvr>
  <p:transition spd="slow" advClick="0" advTm="10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3D6112C-F213-4D77-8A91-60510F81285E}" type="slidenum">
              <a:rPr lang="ru-RU"/>
              <a:pPr>
                <a:defRPr/>
              </a:pPr>
              <a:t>‹#›</a:t>
            </a:fld>
            <a:endParaRPr lang="ru-RU"/>
          </a:p>
        </p:txBody>
      </p:sp>
    </p:spTree>
    <p:extLst>
      <p:ext uri="{BB962C8B-B14F-4D97-AF65-F5344CB8AC3E}">
        <p14:creationId xmlns:p14="http://schemas.microsoft.com/office/powerpoint/2010/main" val="1312168303"/>
      </p:ext>
    </p:extLst>
  </p:cSld>
  <p:clrMapOvr>
    <a:masterClrMapping/>
  </p:clrMapOvr>
  <p:transition spd="slow" advClick="0" advTm="10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6EBC7DB-ACC9-4924-A789-E62B21EDCCE9}" type="slidenum">
              <a:rPr lang="ru-RU"/>
              <a:pPr>
                <a:defRPr/>
              </a:pPr>
              <a:t>‹#›</a:t>
            </a:fld>
            <a:endParaRPr lang="ru-RU"/>
          </a:p>
        </p:txBody>
      </p:sp>
    </p:spTree>
    <p:extLst>
      <p:ext uri="{BB962C8B-B14F-4D97-AF65-F5344CB8AC3E}">
        <p14:creationId xmlns:p14="http://schemas.microsoft.com/office/powerpoint/2010/main" val="3716120967"/>
      </p:ext>
    </p:extLst>
  </p:cSld>
  <p:clrMapOvr>
    <a:masterClrMapping/>
  </p:clrMapOvr>
  <p:transition spd="slow" advClick="0" advTm="10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E5B2B9E3-8894-44AE-9ED4-8478C674B1F1}" type="slidenum">
              <a:rPr lang="ru-RU"/>
              <a:pPr>
                <a:defRPr/>
              </a:pPr>
              <a:t>‹#›</a:t>
            </a:fld>
            <a:endParaRPr lang="ru-RU"/>
          </a:p>
        </p:txBody>
      </p:sp>
    </p:spTree>
    <p:extLst>
      <p:ext uri="{BB962C8B-B14F-4D97-AF65-F5344CB8AC3E}">
        <p14:creationId xmlns:p14="http://schemas.microsoft.com/office/powerpoint/2010/main" val="3459488928"/>
      </p:ext>
    </p:extLst>
  </p:cSld>
  <p:clrMapOvr>
    <a:masterClrMapping/>
  </p:clrMapOvr>
  <p:transition spd="slow" advClick="0" advTm="10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5A2568D4-1B8C-4520-B82B-1640EA40C94F}" type="slidenum">
              <a:rPr lang="ru-RU"/>
              <a:pPr>
                <a:defRPr/>
              </a:pPr>
              <a:t>‹#›</a:t>
            </a:fld>
            <a:endParaRPr lang="ru-RU"/>
          </a:p>
        </p:txBody>
      </p:sp>
    </p:spTree>
    <p:extLst>
      <p:ext uri="{BB962C8B-B14F-4D97-AF65-F5344CB8AC3E}">
        <p14:creationId xmlns:p14="http://schemas.microsoft.com/office/powerpoint/2010/main" val="3893727654"/>
      </p:ext>
    </p:extLst>
  </p:cSld>
  <p:clrMapOvr>
    <a:masterClrMapping/>
  </p:clrMapOvr>
  <p:transition spd="slow" advClick="0" advTm="10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09C15595-2D8D-45DD-A397-8635A273F977}" type="slidenum">
              <a:rPr lang="ru-RU"/>
              <a:pPr>
                <a:defRPr/>
              </a:pPr>
              <a:t>‹#›</a:t>
            </a:fld>
            <a:endParaRPr lang="ru-RU"/>
          </a:p>
        </p:txBody>
      </p:sp>
    </p:spTree>
    <p:extLst>
      <p:ext uri="{BB962C8B-B14F-4D97-AF65-F5344CB8AC3E}">
        <p14:creationId xmlns:p14="http://schemas.microsoft.com/office/powerpoint/2010/main" val="2087513813"/>
      </p:ext>
    </p:extLst>
  </p:cSld>
  <p:clrMapOvr>
    <a:masterClrMapping/>
  </p:clrMapOvr>
  <p:transition spd="slow" advClick="0" advTm="10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1C07EF08-C68C-4E41-87FF-ADE630025562}" type="slidenum">
              <a:rPr lang="ru-RU"/>
              <a:pPr>
                <a:defRPr/>
              </a:pPr>
              <a:t>‹#›</a:t>
            </a:fld>
            <a:endParaRPr lang="ru-RU"/>
          </a:p>
        </p:txBody>
      </p:sp>
    </p:spTree>
    <p:extLst>
      <p:ext uri="{BB962C8B-B14F-4D97-AF65-F5344CB8AC3E}">
        <p14:creationId xmlns:p14="http://schemas.microsoft.com/office/powerpoint/2010/main" val="3983970738"/>
      </p:ext>
    </p:extLst>
  </p:cSld>
  <p:clrMapOvr>
    <a:masterClrMapping/>
  </p:clrMapOvr>
  <p:transition spd="slow" advClick="0" advTm="10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2E372A7-46B5-462A-948F-D53C48843157}" type="slidenum">
              <a:rPr lang="ru-RU"/>
              <a:pPr>
                <a:defRPr/>
              </a:pPr>
              <a:t>‹#›</a:t>
            </a:fld>
            <a:endParaRPr lang="ru-RU"/>
          </a:p>
        </p:txBody>
      </p:sp>
    </p:spTree>
    <p:extLst>
      <p:ext uri="{BB962C8B-B14F-4D97-AF65-F5344CB8AC3E}">
        <p14:creationId xmlns:p14="http://schemas.microsoft.com/office/powerpoint/2010/main" val="1885425880"/>
      </p:ext>
    </p:extLst>
  </p:cSld>
  <p:clrMapOvr>
    <a:masterClrMapping/>
  </p:clrMapOvr>
  <p:transition spd="slow" advClick="0" advTm="10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33C6C2CF-86CB-4466-A38E-27CFE0155A9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0">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file:///D:\DP\Voennaya-pesnya-Zhuravli(muzofon.com).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pn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2.pn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12" Type="http://schemas.openxmlformats.org/officeDocument/2006/relationships/image" Target="../media/image127.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4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2.xml"/><Relationship Id="rId1" Type="http://schemas.openxmlformats.org/officeDocument/2006/relationships/audio" Target="file:///D:\DP\Lev-Leschenko-Den_-Pobedy-Pesnya-75-muz-Davida-Tuhmanova---st-Vladimira-Haritonova(muzofon.com).mp3" TargetMode="Externa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57.png"/></Relationships>
</file>

<file path=ppt/slides/_rels/slide5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ru-RU" sz="4000" smtClean="0"/>
              <a:t> </a:t>
            </a:r>
            <a:r>
              <a:rPr lang="ru-RU" sz="1800" smtClean="0"/>
              <a:t>Архивный отдел</a:t>
            </a:r>
            <a:br>
              <a:rPr lang="ru-RU" sz="1800" smtClean="0"/>
            </a:br>
            <a:r>
              <a:rPr lang="ru-RU" sz="1800" smtClean="0"/>
              <a:t/>
            </a:r>
            <a:br>
              <a:rPr lang="ru-RU" sz="1800" smtClean="0"/>
            </a:br>
            <a:r>
              <a:rPr lang="ru-RU" sz="4000" smtClean="0"/>
              <a:t> </a:t>
            </a:r>
          </a:p>
        </p:txBody>
      </p:sp>
      <p:sp>
        <p:nvSpPr>
          <p:cNvPr id="2051" name="Rectangle 3"/>
          <p:cNvSpPr>
            <a:spLocks noGrp="1" noChangeArrowheads="1"/>
          </p:cNvSpPr>
          <p:nvPr>
            <p:ph type="subTitle" idx="1"/>
          </p:nvPr>
        </p:nvSpPr>
        <p:spPr/>
        <p:txBody>
          <a:bodyPr/>
          <a:lstStyle/>
          <a:p>
            <a:pPr eaLnBrk="1" hangingPunct="1"/>
            <a:r>
              <a:rPr lang="ru-RU" smtClean="0"/>
              <a:t> </a:t>
            </a:r>
          </a:p>
          <a:p>
            <a:pPr eaLnBrk="1" hangingPunct="1"/>
            <a:r>
              <a:rPr lang="ru-RU" smtClean="0"/>
              <a:t> </a:t>
            </a:r>
          </a:p>
        </p:txBody>
      </p:sp>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413" y="1052513"/>
            <a:ext cx="4105275" cy="328771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5"/>
          <p:cNvSpPr>
            <a:spLocks noChangeArrowheads="1"/>
          </p:cNvSpPr>
          <p:nvPr/>
        </p:nvSpPr>
        <p:spPr bwMode="auto">
          <a:xfrm>
            <a:off x="2771775" y="3908425"/>
            <a:ext cx="316865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sz="2400">
              <a:latin typeface="Times New Roman" pitchFamily="18" charset="0"/>
            </a:endParaRPr>
          </a:p>
          <a:p>
            <a:endParaRPr lang="ru-RU" sz="2400">
              <a:latin typeface="Times New Roman" pitchFamily="18" charset="0"/>
            </a:endParaRPr>
          </a:p>
          <a:p>
            <a:r>
              <a:rPr lang="ru-RU" sz="2400">
                <a:solidFill>
                  <a:srgbClr val="FF3300"/>
                </a:solidFill>
                <a:latin typeface="Times New Roman" pitchFamily="18" charset="0"/>
              </a:rPr>
              <a:t>70 лет </a:t>
            </a:r>
          </a:p>
          <a:p>
            <a:r>
              <a:rPr lang="ru-RU" sz="2400">
                <a:solidFill>
                  <a:srgbClr val="FF3300"/>
                </a:solidFill>
                <a:latin typeface="Times New Roman" pitchFamily="18" charset="0"/>
              </a:rPr>
              <a:t>Великой Победы</a:t>
            </a:r>
            <a:r>
              <a:rPr lang="ru-RU" sz="1800">
                <a:latin typeface="Times New Roman" pitchFamily="18" charset="0"/>
              </a:rPr>
              <a:t> </a:t>
            </a:r>
          </a:p>
          <a:p>
            <a:pPr algn="l"/>
            <a:endParaRPr lang="ru-RU" sz="1800">
              <a:latin typeface="Times New Roman" pitchFamily="18" charset="0"/>
            </a:endParaRPr>
          </a:p>
          <a:p>
            <a:pPr algn="l"/>
            <a:r>
              <a:rPr lang="ru-RU" sz="1200">
                <a:latin typeface="Times New Roman" pitchFamily="18" charset="0"/>
              </a:rPr>
              <a:t>                           с. Шебалино </a:t>
            </a:r>
          </a:p>
        </p:txBody>
      </p:sp>
      <p:sp>
        <p:nvSpPr>
          <p:cNvPr id="2054" name="Rectangle 6"/>
          <p:cNvSpPr>
            <a:spLocks noChangeArrowheads="1"/>
          </p:cNvSpPr>
          <p:nvPr/>
        </p:nvSpPr>
        <p:spPr bwMode="auto">
          <a:xfrm>
            <a:off x="3573463" y="382588"/>
            <a:ext cx="19986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sz="1600">
                <a:latin typeface="Times New Roman" pitchFamily="18" charset="0"/>
              </a:rPr>
              <a:t>Архивный отдел </a:t>
            </a:r>
          </a:p>
        </p:txBody>
      </p:sp>
      <p:pic>
        <p:nvPicPr>
          <p:cNvPr id="2" name="Voennaya-pesnya-Zhuravli(muzofon.com).mp3">
            <a:hlinkClick r:id="" action="ppaction://media"/>
          </p:cNvPr>
          <p:cNvPicPr>
            <a:picLocks noRot="1" noChangeAspect="1"/>
          </p:cNvPicPr>
          <p:nvPr>
            <a:audioFile r:link="rId1"/>
          </p:nvPr>
        </p:nvPicPr>
        <p:blipFill>
          <a:blip r:embed="rId4"/>
          <a:stretch>
            <a:fillRect/>
          </a:stretch>
        </p:blipFill>
        <p:spPr>
          <a:xfrm>
            <a:off x="827584" y="5613400"/>
            <a:ext cx="609600" cy="609600"/>
          </a:xfrm>
          <a:prstGeom prst="rect">
            <a:avLst/>
          </a:prstGeom>
        </p:spPr>
      </p:pic>
    </p:spTree>
  </p:cSld>
  <p:clrMapOvr>
    <a:masterClrMapping/>
  </p:clrMapOvr>
  <p:transition spd="slow" advClick="0" advTm="1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6"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Grp="1" noChangeAspect="1" noChangeArrowheads="1"/>
          </p:cNvPicPr>
          <p:nvPr>
            <p:ph type="title"/>
          </p:nvPr>
        </p:nvPicPr>
        <p:blipFill>
          <a:blip r:embed="rId2" cstate="email">
            <a:lum bright="30000" contrast="24000"/>
            <a:extLst>
              <a:ext uri="{28A0092B-C50C-407E-A947-70E740481C1C}">
                <a14:useLocalDpi xmlns:a14="http://schemas.microsoft.com/office/drawing/2010/main"/>
              </a:ext>
            </a:extLst>
          </a:blip>
          <a:srcRect/>
          <a:stretch>
            <a:fillRect/>
          </a:stretch>
        </p:blipFill>
        <p:spPr>
          <a:xfrm>
            <a:off x="3419475" y="692150"/>
            <a:ext cx="2660650" cy="345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Rectangle 6"/>
          <p:cNvSpPr>
            <a:spLocks noChangeArrowheads="1"/>
          </p:cNvSpPr>
          <p:nvPr/>
        </p:nvSpPr>
        <p:spPr bwMode="auto">
          <a:xfrm>
            <a:off x="539750" y="4152900"/>
            <a:ext cx="8424863"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Ира Заварзина,бывшая   воспитательница  Шебалинского детского  сада, за мужество и героизм награждена орденом боевого Красного знамени.</a:t>
            </a:r>
          </a:p>
          <a:p>
            <a:r>
              <a:rPr lang="ru-RU" b="1">
                <a:latin typeface="Times New Roman" pitchFamily="18" charset="0"/>
              </a:rPr>
              <a:t> 25 декабря 1942 года  дивизия заняла высоту на подступах к Сталинграду, немцы решили её во что бы то ни стало вернуть. Завязался ожесточенный бой. В атаку пошли немецкие танки, но их остановила артиллерия. Немцы откатились назад, на ничейной земле остался раненый лейтенант, артиллерист. Санитаров, которые пытались вынести его, убило. Поползли 2 овчарки санитарки, но их тоже убило. И тогда , сняв ушанку, Ирина  стала во во весь рост, сначала тихо, а потом громко запела  любимую довоенную песню “Я на подвиг тебя провожала”. Умолкло всё с обеих сторон .  Ирина подошла к  лейтенанту, нагнулась,  с трудом положила на санки–волокуши и повезла . Почти дошла до своих, раздалась пулеметная очередь…Ирина упала. Всего  в этот день из-под огня  она вынесла 40 раненых солдат. За смелость и отвагу бойцы сочинили Ирине бесхитросные стихи:  </a:t>
            </a:r>
          </a:p>
          <a:p>
            <a:r>
              <a:rPr lang="ru-RU" b="1">
                <a:latin typeface="Times New Roman" pitchFamily="18" charset="0"/>
              </a:rPr>
              <a:t>                                               </a:t>
            </a:r>
            <a:r>
              <a:rPr lang="ru-RU" b="1">
                <a:solidFill>
                  <a:srgbClr val="FF3300"/>
                </a:solidFill>
                <a:latin typeface="Times New Roman" pitchFamily="18" charset="0"/>
              </a:rPr>
              <a:t>Десятки  бойцов, ,командиров,</a:t>
            </a:r>
          </a:p>
          <a:p>
            <a:r>
              <a:rPr lang="ru-RU" b="1">
                <a:solidFill>
                  <a:srgbClr val="FF3300"/>
                </a:solidFill>
                <a:latin typeface="Times New Roman" pitchFamily="18" charset="0"/>
              </a:rPr>
              <a:t>                                              Что  ранены  были  в  бою,</a:t>
            </a:r>
          </a:p>
          <a:p>
            <a:r>
              <a:rPr lang="ru-RU" b="1">
                <a:solidFill>
                  <a:srgbClr val="FF3300"/>
                </a:solidFill>
                <a:latin typeface="Times New Roman" pitchFamily="18" charset="0"/>
              </a:rPr>
              <a:t>                                              Спасла  их  Заварзина  Ира,              </a:t>
            </a:r>
          </a:p>
          <a:p>
            <a:r>
              <a:rPr lang="ru-RU" b="1">
                <a:solidFill>
                  <a:srgbClr val="FF3300"/>
                </a:solidFill>
                <a:latin typeface="Times New Roman" pitchFamily="18" charset="0"/>
              </a:rPr>
              <a:t>                                              Прославив  Отчизну  свою.</a:t>
            </a:r>
            <a:r>
              <a:rPr lang="ru-RU" sz="1800">
                <a:solidFill>
                  <a:srgbClr val="FF3300"/>
                </a:solidFill>
              </a:rPr>
              <a:t> </a:t>
            </a:r>
          </a:p>
        </p:txBody>
      </p:sp>
    </p:spTree>
  </p:cSld>
  <p:clrMapOvr>
    <a:masterClrMapping/>
  </p:clrMapOvr>
  <p:transition spd="slow" advClick="0" advTm="10000">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Grp="1" noChangeAspect="1" noChangeArrowheads="1"/>
          </p:cNvPicPr>
          <p:nvPr>
            <p:ph type="title"/>
          </p:nvPr>
        </p:nvPicPr>
        <p:blipFill>
          <a:blip r:embed="rId2" cstate="email">
            <a:lum bright="30000" contrast="30000"/>
            <a:extLst>
              <a:ext uri="{28A0092B-C50C-407E-A947-70E740481C1C}">
                <a14:useLocalDpi xmlns:a14="http://schemas.microsoft.com/office/drawing/2010/main"/>
              </a:ext>
            </a:extLst>
          </a:blip>
          <a:srcRect/>
          <a:stretch>
            <a:fillRect/>
          </a:stretch>
        </p:blipFill>
        <p:spPr>
          <a:xfrm>
            <a:off x="3408363" y="260350"/>
            <a:ext cx="29876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5"/>
          <p:cNvSpPr>
            <a:spLocks noChangeArrowheads="1"/>
          </p:cNvSpPr>
          <p:nvPr/>
        </p:nvSpPr>
        <p:spPr bwMode="auto">
          <a:xfrm>
            <a:off x="539750" y="4468813"/>
            <a:ext cx="799306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               </a:t>
            </a:r>
            <a:r>
              <a:rPr lang="ru-RU" sz="1200" b="1">
                <a:latin typeface="Times New Roman" pitchFamily="18" charset="0"/>
              </a:rPr>
              <a:t>Комсомолка Зоя Шадрина</a:t>
            </a:r>
            <a:endParaRPr lang="ru-RU" sz="1200">
              <a:latin typeface="Times New Roman" pitchFamily="18" charset="0"/>
            </a:endParaRPr>
          </a:p>
          <a:p>
            <a:r>
              <a:rPr lang="ru-RU" sz="1200">
                <a:latin typeface="Times New Roman" pitchFamily="18" charset="0"/>
              </a:rPr>
              <a:t>                          </a:t>
            </a:r>
          </a:p>
          <a:p>
            <a:r>
              <a:rPr lang="ru-RU" b="1">
                <a:latin typeface="Times New Roman" pitchFamily="18" charset="0"/>
              </a:rPr>
              <a:t>Санитарка Зоя Шадрина была в числе первых комсомольцев, добровольно ушедших на фронт. Санитарка Зоя вынесла из передовой   сотни  раненых  солдат. Награждена орденом Ленина,Отечественной войны 1степени,медалями.                                      </a:t>
            </a:r>
            <a:endParaRPr lang="ru-RU">
              <a:latin typeface="Times New Roman" pitchFamily="18" charset="0"/>
            </a:endParaRPr>
          </a:p>
          <a:p>
            <a:pPr eaLnBrk="0" hangingPunct="0"/>
            <a:endParaRPr lang="ru-RU">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Рыспаева А"/>
          <p:cNvPicPr>
            <a:picLocks noGrp="1" noChangeAspect="1" noChangeArrowheads="1"/>
          </p:cNvPicPr>
          <p:nvPr>
            <p:ph type="title"/>
          </p:nvPr>
        </p:nvPicPr>
        <p:blipFill>
          <a:blip r:embed="rId2">
            <a:extLst>
              <a:ext uri="{28A0092B-C50C-407E-A947-70E740481C1C}">
                <a14:useLocalDpi xmlns:a14="http://schemas.microsoft.com/office/drawing/2010/main"/>
              </a:ext>
            </a:extLst>
          </a:blip>
          <a:srcRect/>
          <a:stretch>
            <a:fillRect/>
          </a:stretch>
        </p:blipFill>
        <p:spPr>
          <a:xfrm>
            <a:off x="3405188" y="442913"/>
            <a:ext cx="3257550" cy="413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Rectangle 5"/>
          <p:cNvSpPr>
            <a:spLocks noChangeArrowheads="1"/>
          </p:cNvSpPr>
          <p:nvPr/>
        </p:nvSpPr>
        <p:spPr bwMode="auto">
          <a:xfrm>
            <a:off x="323850" y="5006975"/>
            <a:ext cx="856932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1200" b="1">
                <a:latin typeface="Times New Roman" pitchFamily="18" charset="0"/>
              </a:rPr>
              <a:t>Садонова(Рыспаева) Анна</a:t>
            </a:r>
          </a:p>
          <a:p>
            <a:endParaRPr lang="ru-RU" sz="1200">
              <a:latin typeface="Times New Roman" pitchFamily="18" charset="0"/>
            </a:endParaRPr>
          </a:p>
          <a:p>
            <a:r>
              <a:rPr lang="ru-RU" b="1">
                <a:latin typeface="Times New Roman" pitchFamily="18" charset="0"/>
              </a:rPr>
              <a:t>   Однополчане называли ее снайпером № 1,  храбростью и меткостью Анны гордились сослуживцы. За годы войны Анна Садонова неоднократно выполняла секретные задания от командира полка. Почерк меткого снайпера, Садоновой Анны, был знаком фашистам. Ее неоднократно пытались убрать. В одиночной снайперской войне Анне удавалось побеждать врага.   С победой вернулась Анна в свое родное село, награждена орденом Отечественной войны 1 степени, медалями «За отвагу». «Жукова», «За мужество» и многими юбилейными медалями.</a:t>
            </a:r>
            <a:endParaRPr lang="ru-RU">
              <a:latin typeface="Times New Roman" pitchFamily="18" charset="0"/>
            </a:endParaRPr>
          </a:p>
          <a:p>
            <a:pPr eaLnBrk="0" hangingPunct="0"/>
            <a:endParaRPr lang="ru-RU">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323850" y="557213"/>
            <a:ext cx="8424863"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РАЗГРОМ ФАШИСТКИХ ВОЙСК ПОД СТАЛИНГРАДОМ (19.11.1942г.-2.02.1943г.)</a:t>
            </a:r>
          </a:p>
          <a:p>
            <a:endParaRPr lang="ru-RU" b="1">
              <a:solidFill>
                <a:srgbClr val="FF3300"/>
              </a:solidFill>
              <a:latin typeface="Times New Roman" pitchFamily="18" charset="0"/>
            </a:endParaRPr>
          </a:p>
          <a:p>
            <a:r>
              <a:rPr lang="ru-RU"/>
              <a:t>    </a:t>
            </a:r>
            <a:r>
              <a:rPr lang="ru-RU" b="1">
                <a:latin typeface="Times New Roman" pitchFamily="18" charset="0"/>
              </a:rPr>
              <a:t>19 ноября 1942года, перейдя в наступление у стен Сталинграда, советские войска силами Юго-Западного и Донского фронтов ударами с флангов окружили 22 дивизии и 160 отдельных частей вермахта.</a:t>
            </a:r>
            <a:endParaRPr lang="ru-RU">
              <a:latin typeface="Times New Roman" pitchFamily="18" charset="0"/>
            </a:endParaRPr>
          </a:p>
          <a:p>
            <a:r>
              <a:rPr lang="ru-RU" b="1">
                <a:latin typeface="Times New Roman" pitchFamily="18" charset="0"/>
              </a:rPr>
              <a:t>     В ходе боев с 10 января по 2 февраля 1943 года войска Донского фронта под командованием генерала - лейтенанта К.К. Рокосовского взяли в плен 91 тыс. человек, в том числе 2500 офицеров и 24 генерала во главе с командующим 6-й немецкой армией генерал-фельдмаршалом Ф.Паулюсом. Это был провал летней наступательной кампании вермахта на Востоке.</a:t>
            </a:r>
          </a:p>
          <a:p>
            <a:r>
              <a:rPr lang="ru-RU" b="1">
                <a:latin typeface="Times New Roman" pitchFamily="18" charset="0"/>
              </a:rPr>
              <a:t>     В боях под Сталинградом принимали участие наши земляки: Хавлинская П.Г., Ялатов Ш. С.,</a:t>
            </a:r>
            <a:r>
              <a:rPr lang="ru-RU">
                <a:latin typeface="Times New Roman" pitchFamily="18" charset="0"/>
              </a:rPr>
              <a:t> </a:t>
            </a:r>
            <a:r>
              <a:rPr lang="ru-RU" b="1">
                <a:latin typeface="Times New Roman" pitchFamily="18" charset="0"/>
              </a:rPr>
              <a:t>Владыкина Н. И., Шонкоров Н.Ш., Идубалин Н.И.   Конев П. И. и другие.</a:t>
            </a:r>
            <a:endParaRPr lang="ru-RU">
              <a:latin typeface="Times New Roman" pitchFamily="18" charset="0"/>
            </a:endParaRPr>
          </a:p>
          <a:p>
            <a:pPr algn="just"/>
            <a:r>
              <a:rPr lang="ru-RU">
                <a:latin typeface="Times New Roman" pitchFamily="18" charset="0"/>
              </a:rPr>
              <a:t> </a:t>
            </a:r>
          </a:p>
        </p:txBody>
      </p:sp>
      <p:pic>
        <p:nvPicPr>
          <p:cNvPr id="14339"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6013" y="2781300"/>
            <a:ext cx="7350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413" y="2781300"/>
            <a:ext cx="6477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35375" y="2781300"/>
            <a:ext cx="6762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 descr="шонкоров"/>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3800" y="2708275"/>
            <a:ext cx="8096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Рисунок 5" descr="F:\НАК\Ваши документы\фотолор 120\Идубалин Дед.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72225" y="2708275"/>
            <a:ext cx="8001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Рисунок 12" descr="C:\Documents and Settings\имя\Рабочий стол\Конев Петр Иванович с. Барагаш.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96188" y="2708275"/>
            <a:ext cx="7905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Rectangle 13"/>
          <p:cNvSpPr>
            <a:spLocks noChangeArrowheads="1"/>
          </p:cNvSpPr>
          <p:nvPr/>
        </p:nvSpPr>
        <p:spPr bwMode="auto">
          <a:xfrm>
            <a:off x="684213" y="3933825"/>
            <a:ext cx="7991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a:latin typeface="Times New Roman" pitchFamily="18" charset="0"/>
              </a:rPr>
              <a:t>        </a:t>
            </a:r>
            <a:r>
              <a:rPr lang="ru-RU" b="1">
                <a:latin typeface="Times New Roman" pitchFamily="18" charset="0"/>
              </a:rPr>
              <a:t>Хавлинская П.Г.               Ялатов Ш.С.             Владыкина Н.И             Шонкоров Н.Ш.              Идубалин Н.И.               Конев П. И.</a:t>
            </a:r>
          </a:p>
          <a:p>
            <a:pPr algn="l" eaLnBrk="0" hangingPunct="0"/>
            <a:endParaRPr lang="ru-RU" sz="1800" b="1">
              <a:latin typeface="Times New Roman" pitchFamily="18" charset="0"/>
            </a:endParaRPr>
          </a:p>
        </p:txBody>
      </p:sp>
      <p:sp>
        <p:nvSpPr>
          <p:cNvPr id="14346" name="Rectangle 14"/>
          <p:cNvSpPr>
            <a:spLocks noChangeArrowheads="1"/>
          </p:cNvSpPr>
          <p:nvPr/>
        </p:nvSpPr>
        <p:spPr bwMode="auto">
          <a:xfrm>
            <a:off x="3160713" y="4697413"/>
            <a:ext cx="28241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Сам я видел вражеских солдат,</a:t>
            </a:r>
            <a:endParaRPr lang="ru-RU">
              <a:solidFill>
                <a:srgbClr val="FF3300"/>
              </a:solidFill>
              <a:latin typeface="Times New Roman" pitchFamily="18" charset="0"/>
            </a:endParaRPr>
          </a:p>
          <a:p>
            <a:r>
              <a:rPr lang="ru-RU" b="1">
                <a:solidFill>
                  <a:srgbClr val="FF3300"/>
                </a:solidFill>
                <a:latin typeface="Times New Roman" pitchFamily="18" charset="0"/>
              </a:rPr>
              <a:t>Уже заполнивших наш город Сталинград.</a:t>
            </a:r>
            <a:endParaRPr lang="ru-RU">
              <a:solidFill>
                <a:srgbClr val="FF3300"/>
              </a:solidFill>
              <a:latin typeface="Times New Roman" pitchFamily="18" charset="0"/>
            </a:endParaRPr>
          </a:p>
          <a:p>
            <a:r>
              <a:rPr lang="ru-RU" b="1">
                <a:solidFill>
                  <a:srgbClr val="FF3300"/>
                </a:solidFill>
                <a:latin typeface="Times New Roman" pitchFamily="18" charset="0"/>
              </a:rPr>
              <a:t>И в памяти моей остались навсегда</a:t>
            </a:r>
            <a:endParaRPr lang="ru-RU">
              <a:solidFill>
                <a:srgbClr val="FF3300"/>
              </a:solidFill>
              <a:latin typeface="Times New Roman" pitchFamily="18" charset="0"/>
            </a:endParaRPr>
          </a:p>
          <a:p>
            <a:r>
              <a:rPr lang="ru-RU" b="1">
                <a:solidFill>
                  <a:srgbClr val="FF3300"/>
                </a:solidFill>
                <a:latin typeface="Times New Roman" pitchFamily="18" charset="0"/>
              </a:rPr>
              <a:t>Те битвы страшные за город Сталинград.</a:t>
            </a:r>
            <a:endParaRPr lang="ru-RU">
              <a:solidFill>
                <a:srgbClr val="FF3300"/>
              </a:solidFill>
              <a:latin typeface="Times New Roman" pitchFamily="18" charset="0"/>
            </a:endParaRPr>
          </a:p>
          <a:p>
            <a:r>
              <a:rPr lang="ru-RU" b="1">
                <a:solidFill>
                  <a:srgbClr val="FF3300"/>
                </a:solidFill>
                <a:latin typeface="Times New Roman" pitchFamily="18" charset="0"/>
              </a:rPr>
              <a:t>(А. Тарковский)</a:t>
            </a:r>
          </a:p>
        </p:txBody>
      </p:sp>
    </p:spTree>
  </p:cSld>
  <p:clrMapOvr>
    <a:masterClrMapping/>
  </p:clrMapOvr>
  <p:transition spd="slow" advClick="0" advTm="10000">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Осокин В"/>
          <p:cNvPicPr>
            <a:picLocks noGrp="1" noChangeAspect="1" noChangeArrowheads="1"/>
          </p:cNvPicPr>
          <p:nvPr>
            <p:ph type="title"/>
          </p:nvPr>
        </p:nvPicPr>
        <p:blipFill>
          <a:blip r:embed="rId2" cstate="email">
            <a:extLst>
              <a:ext uri="{28A0092B-C50C-407E-A947-70E740481C1C}">
                <a14:useLocalDpi xmlns:a14="http://schemas.microsoft.com/office/drawing/2010/main"/>
              </a:ext>
            </a:extLst>
          </a:blip>
          <a:srcRect/>
          <a:stretch>
            <a:fillRect/>
          </a:stretch>
        </p:blipFill>
        <p:spPr>
          <a:xfrm>
            <a:off x="3059113" y="404813"/>
            <a:ext cx="3092450" cy="4162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5"/>
          <p:cNvSpPr>
            <a:spLocks noChangeArrowheads="1"/>
          </p:cNvSpPr>
          <p:nvPr/>
        </p:nvSpPr>
        <p:spPr bwMode="auto">
          <a:xfrm>
            <a:off x="323850" y="4621213"/>
            <a:ext cx="84963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Осокин Василий Алексеевич воевал на Сталинградском и Дальневосточном фронтах, демобилизовался в звании старшего лейтенанта. Награжден медалями: «За боевые заслуги», «За отвагу», «За освобождение Сталинграда».</a:t>
            </a:r>
            <a:endParaRPr lang="ru-RU">
              <a:latin typeface="Times New Roman" pitchFamily="18" charset="0"/>
            </a:endParaRPr>
          </a:p>
          <a:p>
            <a:r>
              <a:rPr lang="ru-RU">
                <a:latin typeface="Times New Roman" pitchFamily="18" charset="0"/>
              </a:rPr>
              <a:t>     </a:t>
            </a:r>
          </a:p>
          <a:p>
            <a:r>
              <a:rPr lang="ru-RU" b="1">
                <a:latin typeface="Times New Roman" pitchFamily="18" charset="0"/>
              </a:rPr>
              <a:t>             </a:t>
            </a:r>
            <a:endParaRPr lang="ru-RU">
              <a:latin typeface="Times New Roman" pitchFamily="18" charset="0"/>
            </a:endParaRPr>
          </a:p>
          <a:p>
            <a:r>
              <a:rPr lang="ru-RU" b="1">
                <a:solidFill>
                  <a:srgbClr val="FF3300"/>
                </a:solidFill>
                <a:latin typeface="Times New Roman" pitchFamily="18" charset="0"/>
              </a:rPr>
              <a:t>Дрались с врагом под Сталинградом</a:t>
            </a:r>
            <a:endParaRPr lang="ru-RU">
              <a:solidFill>
                <a:srgbClr val="FF3300"/>
              </a:solidFill>
              <a:latin typeface="Times New Roman" pitchFamily="18" charset="0"/>
            </a:endParaRPr>
          </a:p>
          <a:p>
            <a:r>
              <a:rPr lang="ru-RU" b="1">
                <a:solidFill>
                  <a:srgbClr val="FF3300"/>
                </a:solidFill>
                <a:latin typeface="Times New Roman" pitchFamily="18" charset="0"/>
              </a:rPr>
              <a:t>С сибирской стойкостью отцы.</a:t>
            </a:r>
            <a:endParaRPr lang="ru-RU">
              <a:solidFill>
                <a:srgbClr val="FF3300"/>
              </a:solidFill>
              <a:latin typeface="Times New Roman" pitchFamily="18" charset="0"/>
            </a:endParaRPr>
          </a:p>
          <a:p>
            <a:r>
              <a:rPr lang="ru-RU" b="1">
                <a:solidFill>
                  <a:srgbClr val="FF3300"/>
                </a:solidFill>
                <a:latin typeface="Times New Roman" pitchFamily="18" charset="0"/>
              </a:rPr>
              <a:t>И фашистов гнали стадом-</a:t>
            </a:r>
            <a:endParaRPr lang="ru-RU">
              <a:solidFill>
                <a:srgbClr val="FF3300"/>
              </a:solidFill>
              <a:latin typeface="Times New Roman" pitchFamily="18" charset="0"/>
            </a:endParaRPr>
          </a:p>
          <a:p>
            <a:r>
              <a:rPr lang="ru-RU" b="1">
                <a:solidFill>
                  <a:srgbClr val="FF3300"/>
                </a:solidFill>
                <a:latin typeface="Times New Roman" pitchFamily="18" charset="0"/>
              </a:rPr>
              <a:t>Тогда еще совсем юнцы.</a:t>
            </a:r>
          </a:p>
        </p:txBody>
      </p:sp>
    </p:spTree>
  </p:cSld>
  <p:clrMapOvr>
    <a:masterClrMapping/>
  </p:clrMapOvr>
  <p:transition spd="slow" advClick="0" advTm="10000">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Grp="1" noChangeAspect="1" noChangeArrowheads="1"/>
          </p:cNvPicPr>
          <p:nvPr>
            <p:ph type="title"/>
          </p:nvPr>
        </p:nvPicPr>
        <p:blipFill>
          <a:blip r:embed="rId2" cstate="email">
            <a:extLst>
              <a:ext uri="{28A0092B-C50C-407E-A947-70E740481C1C}">
                <a14:useLocalDpi xmlns:a14="http://schemas.microsoft.com/office/drawing/2010/main"/>
              </a:ext>
            </a:extLst>
          </a:blip>
          <a:srcRect/>
          <a:stretch>
            <a:fillRect/>
          </a:stretch>
        </p:blipFill>
        <p:spPr>
          <a:xfrm>
            <a:off x="3422650" y="274638"/>
            <a:ext cx="2714625" cy="3730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Rectangle 6"/>
          <p:cNvSpPr>
            <a:spLocks noChangeArrowheads="1"/>
          </p:cNvSpPr>
          <p:nvPr/>
        </p:nvSpPr>
        <p:spPr bwMode="auto">
          <a:xfrm>
            <a:off x="250825" y="4351338"/>
            <a:ext cx="8569325"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1200" b="1">
                <a:latin typeface="Times New Roman" pitchFamily="18" charset="0"/>
              </a:rPr>
              <a:t>Хавлинская Полина Герасимовна</a:t>
            </a:r>
            <a:r>
              <a:rPr lang="ru-RU" sz="1200">
                <a:latin typeface="Times New Roman" pitchFamily="18" charset="0"/>
              </a:rPr>
              <a:t> </a:t>
            </a:r>
          </a:p>
          <a:p>
            <a:endParaRPr lang="ru-RU" sz="1200">
              <a:latin typeface="Times New Roman" pitchFamily="18" charset="0"/>
            </a:endParaRPr>
          </a:p>
          <a:p>
            <a:r>
              <a:rPr lang="ru-RU" b="1">
                <a:latin typeface="Times New Roman" pitchFamily="18" charset="0"/>
              </a:rPr>
              <a:t>Полина Герасимовна 1 мая 1942 года мобилизована на фронт. Прошла краткосрочные курсы  в городе Новосибирске, воевала под Сталинградом связистом 16-й воздушной армии. В составе 1 Белорусского фронта воевала за Сталинград, участвовала в Курской битве. С боями дошла до города Мезерец в Германии. Награждена орденом Отечественной войны 2 степени, медалями «За оборону Сталинграда», « «За боевые заслуги», «За взятие Берлина», «За победу над Германией». </a:t>
            </a:r>
            <a:endParaRPr lang="ru-RU">
              <a:latin typeface="Times New Roman" pitchFamily="18" charset="0"/>
            </a:endParaRPr>
          </a:p>
          <a:p>
            <a:pPr eaLnBrk="0" hangingPunct="0"/>
            <a:endParaRPr lang="ru-RU" sz="1800">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2060575"/>
            <a:ext cx="6381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9613" y="2060575"/>
            <a:ext cx="6762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0" y="1989138"/>
            <a:ext cx="6381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00563" y="1916113"/>
            <a:ext cx="80962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Рисунок 7" descr="F:\НАК\Ваши документы\фотолор 120\Мултин.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24525" y="1916113"/>
            <a:ext cx="8382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Телесов Имекчи челбакович"/>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64388" y="1916113"/>
            <a:ext cx="75247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10"/>
          <p:cNvSpPr>
            <a:spLocks noChangeArrowheads="1"/>
          </p:cNvSpPr>
          <p:nvPr/>
        </p:nvSpPr>
        <p:spPr bwMode="auto">
          <a:xfrm>
            <a:off x="468313" y="3227388"/>
            <a:ext cx="7658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a:latin typeface="Times New Roman" pitchFamily="18" charset="0"/>
              </a:rPr>
              <a:t>     Табакаев  В.В.              Шпилеков И.И.             Сальников И.В.                 Сартаев С.К.                    Мултин А.П.               Телесов И. Ч.               </a:t>
            </a:r>
            <a:r>
              <a:rPr lang="ru-RU" b="1">
                <a:latin typeface="Times New Roman" pitchFamily="18" charset="0"/>
              </a:rPr>
              <a:t> </a:t>
            </a:r>
            <a:r>
              <a:rPr lang="ru-RU">
                <a:latin typeface="Times New Roman" pitchFamily="18" charset="0"/>
              </a:rPr>
              <a:t>   </a:t>
            </a:r>
          </a:p>
          <a:p>
            <a:pPr algn="l" eaLnBrk="0" hangingPunct="0"/>
            <a:endParaRPr lang="ru-RU" sz="1800">
              <a:latin typeface="Times New Roman" pitchFamily="18" charset="0"/>
            </a:endParaRPr>
          </a:p>
        </p:txBody>
      </p:sp>
      <p:sp>
        <p:nvSpPr>
          <p:cNvPr id="17417" name="Rectangle 12"/>
          <p:cNvSpPr>
            <a:spLocks noChangeArrowheads="1"/>
          </p:cNvSpPr>
          <p:nvPr/>
        </p:nvSpPr>
        <p:spPr bwMode="auto">
          <a:xfrm>
            <a:off x="539750" y="4021138"/>
            <a:ext cx="78486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ea typeface="Times New Roman" pitchFamily="18" charset="0"/>
                <a:cs typeface="Calibri" pitchFamily="34" charset="0"/>
              </a:rPr>
              <a:t>                В операции по освобождению  города -  героя Ленинграда и Ленинградской области принимали участие наши земляки: Табакаев  В.В., Шпилеков И.И., Сальников И.В., Сартаев С.К., Мултин А.П., Телесов И. Ч. и другие.</a:t>
            </a:r>
          </a:p>
          <a:p>
            <a:pPr algn="l"/>
            <a:endParaRPr lang="ru-RU" sz="1200">
              <a:ea typeface="Times New Roman" pitchFamily="18" charset="0"/>
              <a:cs typeface="Calibri" pitchFamily="34" charset="0"/>
            </a:endParaRPr>
          </a:p>
          <a:p>
            <a:pPr eaLnBrk="0" hangingPunct="0"/>
            <a:r>
              <a:rPr lang="ru-RU" b="1">
                <a:latin typeface="Times New Roman" pitchFamily="18" charset="0"/>
                <a:ea typeface="Times New Roman" pitchFamily="18" charset="0"/>
                <a:cs typeface="Calibri" pitchFamily="34" charset="0"/>
              </a:rPr>
              <a:t>    </a:t>
            </a:r>
            <a:r>
              <a:rPr lang="ru-RU" b="1">
                <a:solidFill>
                  <a:srgbClr val="FF3300"/>
                </a:solidFill>
                <a:latin typeface="Times New Roman" pitchFamily="18" charset="0"/>
                <a:ea typeface="Times New Roman" pitchFamily="18" charset="0"/>
                <a:cs typeface="Calibri" pitchFamily="34" charset="0"/>
              </a:rPr>
              <a:t>Слава Вам которые в сражениях,</a:t>
            </a:r>
            <a:endParaRPr lang="ru-RU" sz="1200">
              <a:solidFill>
                <a:srgbClr val="FF3300"/>
              </a:solidFill>
              <a:ea typeface="Times New Roman" pitchFamily="18" charset="0"/>
              <a:cs typeface="Calibri" pitchFamily="34" charset="0"/>
            </a:endParaRPr>
          </a:p>
          <a:p>
            <a:pPr eaLnBrk="0" hangingPunct="0"/>
            <a:r>
              <a:rPr lang="ru-RU" b="1">
                <a:solidFill>
                  <a:srgbClr val="FF3300"/>
                </a:solidFill>
                <a:latin typeface="Times New Roman" pitchFamily="18" charset="0"/>
                <a:ea typeface="Times New Roman" pitchFamily="18" charset="0"/>
                <a:cs typeface="Calibri" pitchFamily="34" charset="0"/>
              </a:rPr>
              <a:t>    Отстояли берега Невы.</a:t>
            </a:r>
            <a:endParaRPr lang="ru-RU" sz="1200">
              <a:solidFill>
                <a:srgbClr val="FF3300"/>
              </a:solidFill>
              <a:ea typeface="Times New Roman" pitchFamily="18" charset="0"/>
              <a:cs typeface="Calibri" pitchFamily="34" charset="0"/>
            </a:endParaRPr>
          </a:p>
          <a:p>
            <a:pPr eaLnBrk="0" hangingPunct="0"/>
            <a:r>
              <a:rPr lang="ru-RU" b="1">
                <a:solidFill>
                  <a:srgbClr val="FF3300"/>
                </a:solidFill>
                <a:latin typeface="Times New Roman" pitchFamily="18" charset="0"/>
                <a:ea typeface="Times New Roman" pitchFamily="18" charset="0"/>
                <a:cs typeface="Calibri" pitchFamily="34" charset="0"/>
              </a:rPr>
              <a:t>   Ленинград, не знавший поражения,</a:t>
            </a:r>
            <a:endParaRPr lang="ru-RU" sz="1200">
              <a:solidFill>
                <a:srgbClr val="FF3300"/>
              </a:solidFill>
              <a:ea typeface="Times New Roman" pitchFamily="18" charset="0"/>
              <a:cs typeface="Calibri" pitchFamily="34" charset="0"/>
            </a:endParaRPr>
          </a:p>
          <a:p>
            <a:pPr eaLnBrk="0" hangingPunct="0"/>
            <a:r>
              <a:rPr lang="ru-RU" b="1">
                <a:solidFill>
                  <a:srgbClr val="FF3300"/>
                </a:solidFill>
                <a:latin typeface="Times New Roman" pitchFamily="18" charset="0"/>
                <a:ea typeface="Times New Roman" pitchFamily="18" charset="0"/>
                <a:cs typeface="Calibri" pitchFamily="34" charset="0"/>
              </a:rPr>
              <a:t>   Новым светом озарили Вы.</a:t>
            </a:r>
            <a:endParaRPr lang="ru-RU" sz="1200">
              <a:solidFill>
                <a:srgbClr val="FF3300"/>
              </a:solidFill>
              <a:ea typeface="Times New Roman" pitchFamily="18" charset="0"/>
              <a:cs typeface="Calibri" pitchFamily="34" charset="0"/>
            </a:endParaRPr>
          </a:p>
          <a:p>
            <a:pPr eaLnBrk="0" hangingPunct="0"/>
            <a:r>
              <a:rPr lang="ru-RU" b="1">
                <a:solidFill>
                  <a:srgbClr val="FF3300"/>
                </a:solidFill>
                <a:latin typeface="Times New Roman" pitchFamily="18" charset="0"/>
                <a:ea typeface="Times New Roman" pitchFamily="18" charset="0"/>
                <a:cs typeface="Calibri" pitchFamily="34" charset="0"/>
              </a:rPr>
              <a:t>  И блокаду черных месяцев прорвали!</a:t>
            </a:r>
            <a:endParaRPr lang="ru-RU" sz="1200">
              <a:solidFill>
                <a:srgbClr val="FF3300"/>
              </a:solidFill>
              <a:ea typeface="Times New Roman" pitchFamily="18" charset="0"/>
              <a:cs typeface="Calibri" pitchFamily="34" charset="0"/>
            </a:endParaRPr>
          </a:p>
          <a:p>
            <a:pPr eaLnBrk="0" hangingPunct="0"/>
            <a:r>
              <a:rPr lang="ru-RU" b="1">
                <a:solidFill>
                  <a:srgbClr val="FF3300"/>
                </a:solidFill>
                <a:latin typeface="Times New Roman" pitchFamily="18" charset="0"/>
                <a:ea typeface="Times New Roman" pitchFamily="18" charset="0"/>
                <a:cs typeface="Calibri" pitchFamily="34" charset="0"/>
              </a:rPr>
              <a:t>  И врага отбросили назад,</a:t>
            </a:r>
            <a:endParaRPr lang="ru-RU" sz="1200">
              <a:solidFill>
                <a:srgbClr val="FF3300"/>
              </a:solidFill>
              <a:ea typeface="Times New Roman" pitchFamily="18" charset="0"/>
              <a:cs typeface="Calibri" pitchFamily="34" charset="0"/>
            </a:endParaRPr>
          </a:p>
          <a:p>
            <a:pPr eaLnBrk="0" hangingPunct="0"/>
            <a:r>
              <a:rPr lang="ru-RU" b="1">
                <a:solidFill>
                  <a:srgbClr val="FF3300"/>
                </a:solidFill>
                <a:latin typeface="Times New Roman" pitchFamily="18" charset="0"/>
                <a:ea typeface="Times New Roman" pitchFamily="18" charset="0"/>
                <a:cs typeface="Calibri" pitchFamily="34" charset="0"/>
              </a:rPr>
              <a:t>  Был салют! Его снаряды возвещали:</a:t>
            </a:r>
            <a:endParaRPr lang="ru-RU" sz="1200">
              <a:solidFill>
                <a:srgbClr val="FF3300"/>
              </a:solidFill>
              <a:ea typeface="Times New Roman" pitchFamily="18" charset="0"/>
              <a:cs typeface="Calibri" pitchFamily="34" charset="0"/>
            </a:endParaRPr>
          </a:p>
          <a:p>
            <a:pPr eaLnBrk="0" hangingPunct="0"/>
            <a:r>
              <a:rPr lang="ru-RU" b="1">
                <a:solidFill>
                  <a:srgbClr val="FF3300"/>
                </a:solidFill>
                <a:latin typeface="Times New Roman" pitchFamily="18" charset="0"/>
                <a:ea typeface="Times New Roman" pitchFamily="18" charset="0"/>
                <a:cs typeface="Calibri" pitchFamily="34" charset="0"/>
              </a:rPr>
              <a:t>Выжил! Выстоял!Не сдался Ленинград!</a:t>
            </a:r>
            <a:endParaRPr lang="ru-RU" sz="1200">
              <a:solidFill>
                <a:srgbClr val="FF3300"/>
              </a:solidFill>
              <a:ea typeface="Times New Roman" pitchFamily="18" charset="0"/>
              <a:cs typeface="Calibri" pitchFamily="34" charset="0"/>
            </a:endParaRPr>
          </a:p>
          <a:p>
            <a:pPr eaLnBrk="0" hangingPunct="0"/>
            <a:endParaRPr lang="ru-RU" sz="1800">
              <a:solidFill>
                <a:srgbClr val="FF3300"/>
              </a:solidFill>
              <a:ea typeface="Times New Roman" pitchFamily="18" charset="0"/>
              <a:cs typeface="Calibri" pitchFamily="34" charset="0"/>
            </a:endParaRPr>
          </a:p>
        </p:txBody>
      </p:sp>
      <p:sp>
        <p:nvSpPr>
          <p:cNvPr id="17418" name="Rectangle 14"/>
          <p:cNvSpPr>
            <a:spLocks noChangeArrowheads="1"/>
          </p:cNvSpPr>
          <p:nvPr/>
        </p:nvSpPr>
        <p:spPr bwMode="auto">
          <a:xfrm>
            <a:off x="827088" y="742950"/>
            <a:ext cx="77771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ПРОРЫВ   БЛОКАДЫ  ЛЕНИНГРАДА (12.01.-18.01.1943г.)</a:t>
            </a:r>
          </a:p>
          <a:p>
            <a:endParaRPr lang="ru-RU">
              <a:solidFill>
                <a:srgbClr val="FF3300"/>
              </a:solidFill>
              <a:latin typeface="Times New Roman" pitchFamily="18" charset="0"/>
            </a:endParaRPr>
          </a:p>
          <a:p>
            <a:r>
              <a:rPr lang="ru-RU">
                <a:latin typeface="Times New Roman" pitchFamily="18" charset="0"/>
              </a:rPr>
              <a:t>       В 1943 году Советские  войска  нанесли тяжелое поражение немецко-фашистской группе армий «Север» и отбросили ее на 220-280 км, уничтожив при этом  23 дивизии противника. Ленинград был полностью избавлен от вражеской осады, почти полностью освобождены Ленинградская и часть Калинградской области, положено начало освобождения Эстонской ССР.                                                                                                                                                                   </a:t>
            </a:r>
          </a:p>
          <a:p>
            <a:pPr eaLnBrk="0" hangingPunct="0"/>
            <a:r>
              <a:rPr lang="ru-RU">
                <a:latin typeface="Times New Roman" pitchFamily="18" charset="0"/>
              </a:rPr>
              <a:t>  </a:t>
            </a:r>
          </a:p>
        </p:txBody>
      </p:sp>
    </p:spTree>
  </p:cSld>
  <p:clrMapOvr>
    <a:masterClrMapping/>
  </p:clrMapOvr>
  <p:transition spd="slow" advClick="0" advTm="10000">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7" descr="F:\НАК\Ваши документы\фотолор 120\Мултин.jpg"/>
          <p:cNvPicPr>
            <a:picLocks noGrp="1" noChangeAspect="1" noChangeArrowheads="1"/>
          </p:cNvPicPr>
          <p:nvPr>
            <p:ph type="title"/>
          </p:nvPr>
        </p:nvPicPr>
        <p:blipFill>
          <a:blip r:embed="rId2" cstate="email">
            <a:extLst>
              <a:ext uri="{28A0092B-C50C-407E-A947-70E740481C1C}">
                <a14:useLocalDpi xmlns:a14="http://schemas.microsoft.com/office/drawing/2010/main"/>
              </a:ext>
            </a:extLst>
          </a:blip>
          <a:srcRect/>
          <a:stretch>
            <a:fillRect/>
          </a:stretch>
        </p:blipFill>
        <p:spPr>
          <a:xfrm>
            <a:off x="3122613" y="274638"/>
            <a:ext cx="3271837" cy="4378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Rectangle 5"/>
          <p:cNvSpPr>
            <a:spLocks noChangeArrowheads="1"/>
          </p:cNvSpPr>
          <p:nvPr/>
        </p:nvSpPr>
        <p:spPr bwMode="auto">
          <a:xfrm>
            <a:off x="827088" y="4892675"/>
            <a:ext cx="7848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Мултин Андрей Биянтинович призван в январе 1942года воевал в войсках севеного направления, сражался за Ленинград, освобождал Киев,Варшаву. Уволен в звании майора 1969 году,награжден орденом Красного Знамени, медалями «За отвагу», «За боевые заслуги» и юбилейными медалями.</a:t>
            </a:r>
          </a:p>
        </p:txBody>
      </p:sp>
    </p:spTree>
  </p:cSld>
  <p:clrMapOvr>
    <a:masterClrMapping/>
  </p:clrMapOvr>
  <p:transition spd="slow" advClick="0" advTm="10000">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19459" name="Picture 4" descr="отерытка 18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43213" y="476250"/>
            <a:ext cx="380523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6"/>
          <p:cNvSpPr>
            <a:spLocks noChangeArrowheads="1"/>
          </p:cNvSpPr>
          <p:nvPr/>
        </p:nvSpPr>
        <p:spPr bwMode="auto">
          <a:xfrm>
            <a:off x="395288" y="5322888"/>
            <a:ext cx="83534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Сальников Иван Васильевич призван в армию в ноябре 1941 года. Был распределен в специальный отдельный лыжный батальон 360-го полка 180 стрелковой дивизии. Воевал  на Северо-Западном фронте, в Ленинградской области. Рядовой.  Награжден орденом Отечественной войны I степени, медалями «За отвагу», «За Победу над Германией», юбилейными медалями.</a:t>
            </a:r>
            <a:r>
              <a:rPr lang="ru-RU">
                <a:latin typeface="Times New Roman" pitchFamily="18" charset="0"/>
              </a:rPr>
              <a:t>   </a:t>
            </a:r>
          </a:p>
        </p:txBody>
      </p:sp>
    </p:spTree>
  </p:cSld>
  <p:clrMapOvr>
    <a:masterClrMapping/>
  </p:clrMapOvr>
  <p:transition spd="slow" advClick="0" advTm="10000">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20483" name="Picture 4" descr="отерытка 2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8538" y="260350"/>
            <a:ext cx="38227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6"/>
          <p:cNvSpPr>
            <a:spLocks noChangeArrowheads="1"/>
          </p:cNvSpPr>
          <p:nvPr/>
        </p:nvSpPr>
        <p:spPr bwMode="auto">
          <a:xfrm>
            <a:off x="395288" y="5194300"/>
            <a:ext cx="83534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Табакаев Вениамин Васильевич  в 1943 году был призван в армию. После окончания Бийской полковой школы попал под Ленинград. В составе 256-й Краснознаменной Нарвской дивизии освобождал Ленинград, Гатчину, Киндисеп, Нарву, Ригу. Участвовал в операции «Багратион».  Награжден орденом Отечественной войны II ст., медалями «За отвагу», «За Победу над Германией», юбилейными медалями</a:t>
            </a:r>
            <a:r>
              <a:rPr lang="ru-RU" b="1"/>
              <a:t>.</a:t>
            </a:r>
            <a:r>
              <a:rPr lang="ru-RU"/>
              <a:t> </a:t>
            </a:r>
          </a:p>
        </p:txBody>
      </p:sp>
    </p:spTree>
  </p:cSld>
  <p:clrMapOvr>
    <a:masterClrMapping/>
  </p:clrMapOvr>
  <p:transition spd="slow" advClick="0" advTm="10000">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ru-RU" sz="1400" b="1" smtClean="0">
                <a:solidFill>
                  <a:srgbClr val="FF3300"/>
                </a:solidFill>
                <a:latin typeface="Times New Roman" pitchFamily="18" charset="0"/>
              </a:rPr>
              <a:t>Нас двадцать миллионов</a:t>
            </a:r>
            <a:br>
              <a:rPr lang="ru-RU" sz="1400" b="1" smtClean="0">
                <a:solidFill>
                  <a:srgbClr val="FF3300"/>
                </a:solidFill>
                <a:latin typeface="Times New Roman" pitchFamily="18" charset="0"/>
              </a:rPr>
            </a:br>
            <a:r>
              <a:rPr lang="ru-RU" sz="1400" b="1" smtClean="0">
                <a:solidFill>
                  <a:srgbClr val="FF3300"/>
                </a:solidFill>
                <a:latin typeface="Times New Roman" pitchFamily="18" charset="0"/>
              </a:rPr>
              <a:t>от неизвестных и до знаменитых.</a:t>
            </a:r>
            <a:br>
              <a:rPr lang="ru-RU" sz="1400" b="1" smtClean="0">
                <a:solidFill>
                  <a:srgbClr val="FF3300"/>
                </a:solidFill>
                <a:latin typeface="Times New Roman" pitchFamily="18" charset="0"/>
              </a:rPr>
            </a:br>
            <a:r>
              <a:rPr lang="ru-RU" sz="1400" b="1" smtClean="0">
                <a:solidFill>
                  <a:srgbClr val="FF3300"/>
                </a:solidFill>
                <a:latin typeface="Times New Roman" pitchFamily="18" charset="0"/>
              </a:rPr>
              <a:t>Сразить которых годы не вольны.</a:t>
            </a:r>
            <a:br>
              <a:rPr lang="ru-RU" sz="1400" b="1" smtClean="0">
                <a:solidFill>
                  <a:srgbClr val="FF3300"/>
                </a:solidFill>
                <a:latin typeface="Times New Roman" pitchFamily="18" charset="0"/>
              </a:rPr>
            </a:br>
            <a:r>
              <a:rPr lang="ru-RU" sz="1400" b="1" smtClean="0">
                <a:solidFill>
                  <a:srgbClr val="FF3300"/>
                </a:solidFill>
                <a:latin typeface="Times New Roman" pitchFamily="18" charset="0"/>
              </a:rPr>
              <a:t>Нас двадцать миллионов незабытых,</a:t>
            </a:r>
            <a:br>
              <a:rPr lang="ru-RU" sz="1400" b="1" smtClean="0">
                <a:solidFill>
                  <a:srgbClr val="FF3300"/>
                </a:solidFill>
                <a:latin typeface="Times New Roman" pitchFamily="18" charset="0"/>
              </a:rPr>
            </a:br>
            <a:r>
              <a:rPr lang="ru-RU" sz="1400" b="1" smtClean="0">
                <a:solidFill>
                  <a:srgbClr val="FF3300"/>
                </a:solidFill>
                <a:latin typeface="Times New Roman" pitchFamily="18" charset="0"/>
              </a:rPr>
              <a:t>Убитых, не вернувшихся с войны.</a:t>
            </a:r>
          </a:p>
        </p:txBody>
      </p:sp>
      <p:pic>
        <p:nvPicPr>
          <p:cNvPr id="3075" name="Рисунок 6" descr="C:\Documents and Settings\имя\Рабочий стол\Строй.jpg"/>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1619250" y="1412875"/>
            <a:ext cx="5976938" cy="3316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5"/>
          <p:cNvSpPr>
            <a:spLocks noChangeArrowheads="1"/>
          </p:cNvSpPr>
          <p:nvPr/>
        </p:nvSpPr>
        <p:spPr bwMode="auto">
          <a:xfrm>
            <a:off x="2149475" y="4332288"/>
            <a:ext cx="4843463"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sz="1200" b="1">
              <a:solidFill>
                <a:srgbClr val="FF3300"/>
              </a:solidFill>
            </a:endParaRPr>
          </a:p>
          <a:p>
            <a:endParaRPr lang="ru-RU" sz="1200" b="1">
              <a:solidFill>
                <a:srgbClr val="FF3300"/>
              </a:solidFill>
            </a:endParaRPr>
          </a:p>
          <a:p>
            <a:r>
              <a:rPr lang="ru-RU" sz="1200" b="1">
                <a:solidFill>
                  <a:srgbClr val="FF3300"/>
                </a:solidFill>
              </a:rPr>
              <a:t>1418 дней ковали Великую Победу фронтовики, </a:t>
            </a:r>
            <a:endParaRPr lang="ru-RU" sz="1200">
              <a:solidFill>
                <a:srgbClr val="FF3300"/>
              </a:solidFill>
            </a:endParaRPr>
          </a:p>
          <a:p>
            <a:r>
              <a:rPr lang="ru-RU" sz="1200" b="1">
                <a:solidFill>
                  <a:srgbClr val="FF3300"/>
                </a:solidFill>
              </a:rPr>
              <a:t>труженики тыла и все мирные граждане</a:t>
            </a:r>
            <a:endParaRPr lang="ru-RU" sz="1200">
              <a:solidFill>
                <a:srgbClr val="FF3300"/>
              </a:solidFill>
            </a:endParaRPr>
          </a:p>
          <a:p>
            <a:r>
              <a:rPr lang="ru-RU" sz="1200" b="1">
                <a:solidFill>
                  <a:srgbClr val="FF3300"/>
                </a:solidFill>
              </a:rPr>
              <a:t> Советского Союза. По данным военного</a:t>
            </a:r>
            <a:endParaRPr lang="ru-RU" sz="1200">
              <a:solidFill>
                <a:srgbClr val="FF3300"/>
              </a:solidFill>
            </a:endParaRPr>
          </a:p>
          <a:p>
            <a:r>
              <a:rPr lang="ru-RU" sz="1200" b="1">
                <a:solidFill>
                  <a:srgbClr val="FF3300"/>
                </a:solidFill>
              </a:rPr>
              <a:t> комиссарита Шебалинского района за годы </a:t>
            </a:r>
            <a:endParaRPr lang="ru-RU" sz="1200">
              <a:solidFill>
                <a:srgbClr val="FF3300"/>
              </a:solidFill>
            </a:endParaRPr>
          </a:p>
          <a:p>
            <a:r>
              <a:rPr lang="ru-RU" sz="1200" b="1">
                <a:solidFill>
                  <a:srgbClr val="FF3300"/>
                </a:solidFill>
              </a:rPr>
              <a:t>войны из Шебалинского района было призвано –</a:t>
            </a:r>
            <a:endParaRPr lang="ru-RU" sz="1200">
              <a:solidFill>
                <a:srgbClr val="FF3300"/>
              </a:solidFill>
            </a:endParaRPr>
          </a:p>
          <a:p>
            <a:r>
              <a:rPr lang="ru-RU" sz="1200" b="1">
                <a:solidFill>
                  <a:srgbClr val="FF3300"/>
                </a:solidFill>
              </a:rPr>
              <a:t>3695 чел. Погибших и без вести пропавших-1596чел.</a:t>
            </a:r>
            <a:endParaRPr lang="ru-RU" sz="1200">
              <a:solidFill>
                <a:srgbClr val="FF3300"/>
              </a:solidFill>
            </a:endParaRPr>
          </a:p>
          <a:p>
            <a:r>
              <a:rPr lang="ru-RU" sz="1200" b="1">
                <a:solidFill>
                  <a:srgbClr val="FF3300"/>
                </a:solidFill>
              </a:rPr>
              <a:t> (Дело  №458, № 459  Книги учета  призванных,</a:t>
            </a:r>
            <a:endParaRPr lang="ru-RU" sz="1200">
              <a:solidFill>
                <a:srgbClr val="FF3300"/>
              </a:solidFill>
            </a:endParaRPr>
          </a:p>
          <a:p>
            <a:r>
              <a:rPr lang="ru-RU" sz="1200" b="1">
                <a:solidFill>
                  <a:srgbClr val="FF3300"/>
                </a:solidFill>
              </a:rPr>
              <a:t>погибших и без вести пропавших).</a:t>
            </a:r>
          </a:p>
        </p:txBody>
      </p:sp>
    </p:spTree>
  </p:cSld>
  <p:clrMapOvr>
    <a:masterClrMapping/>
  </p:clrMapOvr>
  <p:transition spd="slow" advClick="0" advTm="10000">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13" y="2420938"/>
            <a:ext cx="800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9613" y="2349500"/>
            <a:ext cx="800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6" descr="Куденов А"/>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2138" y="2349500"/>
            <a:ext cx="10556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3438" y="2276475"/>
            <a:ext cx="9826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8" descr="Кулачев В"/>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0425" y="2276475"/>
            <a:ext cx="8794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9" descr="Иванов И"/>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35825" y="2276475"/>
            <a:ext cx="103981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10"/>
          <p:cNvSpPr>
            <a:spLocks noChangeArrowheads="1"/>
          </p:cNvSpPr>
          <p:nvPr/>
        </p:nvSpPr>
        <p:spPr bwMode="auto">
          <a:xfrm>
            <a:off x="468313" y="3784600"/>
            <a:ext cx="7991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Тырышкин Н.М.           Мартьянов М.А.               Куденов А.Э.                    Кирсанов И.Т.         Иванов И.М.                    Кулачев В.В.</a:t>
            </a:r>
          </a:p>
          <a:p>
            <a:pPr algn="l" eaLnBrk="0" hangingPunct="0"/>
            <a:endParaRPr lang="ru-RU" sz="1800" b="1">
              <a:latin typeface="Times New Roman" pitchFamily="18" charset="0"/>
            </a:endParaRPr>
          </a:p>
        </p:txBody>
      </p:sp>
      <p:sp>
        <p:nvSpPr>
          <p:cNvPr id="21513" name="Rectangle 11"/>
          <p:cNvSpPr>
            <a:spLocks noChangeArrowheads="1"/>
          </p:cNvSpPr>
          <p:nvPr/>
        </p:nvSpPr>
        <p:spPr bwMode="auto">
          <a:xfrm>
            <a:off x="3444875" y="4662488"/>
            <a:ext cx="2255838" cy="97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Зовут теперь нас  «ветераны»</a:t>
            </a:r>
            <a:endParaRPr lang="ru-RU">
              <a:solidFill>
                <a:srgbClr val="FF3300"/>
              </a:solidFill>
              <a:latin typeface="Times New Roman" pitchFamily="18" charset="0"/>
            </a:endParaRPr>
          </a:p>
          <a:p>
            <a:r>
              <a:rPr lang="ru-RU" b="1">
                <a:solidFill>
                  <a:srgbClr val="FF3300"/>
                </a:solidFill>
                <a:latin typeface="Times New Roman" pitchFamily="18" charset="0"/>
              </a:rPr>
              <a:t>На встрече  - поредевший строй.</a:t>
            </a:r>
            <a:endParaRPr lang="ru-RU">
              <a:solidFill>
                <a:srgbClr val="FF3300"/>
              </a:solidFill>
              <a:latin typeface="Times New Roman" pitchFamily="18" charset="0"/>
            </a:endParaRPr>
          </a:p>
          <a:p>
            <a:r>
              <a:rPr lang="ru-RU" b="1">
                <a:solidFill>
                  <a:srgbClr val="FF3300"/>
                </a:solidFill>
                <a:latin typeface="Times New Roman" pitchFamily="18" charset="0"/>
              </a:rPr>
              <a:t>И с нами ноющие раны</a:t>
            </a:r>
            <a:endParaRPr lang="ru-RU">
              <a:solidFill>
                <a:srgbClr val="FF3300"/>
              </a:solidFill>
              <a:latin typeface="Times New Roman" pitchFamily="18" charset="0"/>
            </a:endParaRPr>
          </a:p>
          <a:p>
            <a:r>
              <a:rPr lang="ru-RU" b="1">
                <a:solidFill>
                  <a:srgbClr val="FF3300"/>
                </a:solidFill>
                <a:latin typeface="Times New Roman" pitchFamily="18" charset="0"/>
              </a:rPr>
              <a:t>И список болей послужной.</a:t>
            </a:r>
            <a:endParaRPr lang="ru-RU">
              <a:solidFill>
                <a:srgbClr val="FF3300"/>
              </a:solidFill>
              <a:latin typeface="Times New Roman" pitchFamily="18" charset="0"/>
            </a:endParaRPr>
          </a:p>
          <a:p>
            <a:pPr eaLnBrk="0" hangingPunct="0"/>
            <a:endParaRPr lang="ru-RU" sz="1800">
              <a:solidFill>
                <a:srgbClr val="FF3300"/>
              </a:solidFill>
              <a:latin typeface="Times New Roman" pitchFamily="18" charset="0"/>
            </a:endParaRPr>
          </a:p>
        </p:txBody>
      </p:sp>
      <p:sp>
        <p:nvSpPr>
          <p:cNvPr id="21514" name="Rectangle 13"/>
          <p:cNvSpPr>
            <a:spLocks noChangeArrowheads="1"/>
          </p:cNvSpPr>
          <p:nvPr/>
        </p:nvSpPr>
        <p:spPr bwMode="auto">
          <a:xfrm>
            <a:off x="611188" y="600075"/>
            <a:ext cx="8137525"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КУРСКАЯ   БИТВА (5.07.-23.08.1943г.)</a:t>
            </a:r>
          </a:p>
          <a:p>
            <a:endParaRPr lang="ru-RU">
              <a:solidFill>
                <a:srgbClr val="FF3300"/>
              </a:solidFill>
              <a:latin typeface="Times New Roman" pitchFamily="18" charset="0"/>
            </a:endParaRPr>
          </a:p>
          <a:p>
            <a:r>
              <a:rPr lang="ru-RU" b="1">
                <a:latin typeface="Times New Roman" pitchFamily="18" charset="0"/>
              </a:rPr>
              <a:t>       В ходе оборонительных сражений войска  Центрального и Воронежского фронтов измотали и обескровили ударные группировки противника. 12 июля в районе Прохоровки произошло самое крупное танковое сражение 2-й мировой войны, в котором участвовало 1200 танков и самоходных артиллерийских орудий. Было разгромлено 30 дивизий противника, 500 тыс. солдат, 1500 танков, 3,7 тыс. самолетов и 3000 орудий. В Курской битве отличались наши земляки: Тырышкин Н. М., Мартьянов М.А.,  Кирсанов И.Т., Иванов И.М., Куденов А.Э., Кулачев В.В. и другие.    </a:t>
            </a:r>
            <a:endParaRPr lang="ru-RU">
              <a:latin typeface="Times New Roman" pitchFamily="18" charset="0"/>
            </a:endParaRPr>
          </a:p>
          <a:p>
            <a:pPr eaLnBrk="0" hangingPunct="0"/>
            <a:endParaRPr lang="ru-RU" sz="1800">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22531" name="Picture 4" descr="отерытка 16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5875" y="260350"/>
            <a:ext cx="335915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6"/>
          <p:cNvSpPr>
            <a:spLocks noChangeArrowheads="1"/>
          </p:cNvSpPr>
          <p:nvPr/>
        </p:nvSpPr>
        <p:spPr bwMode="auto">
          <a:xfrm>
            <a:off x="250825" y="4743450"/>
            <a:ext cx="84978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Тырышкин Николай Макарович </a:t>
            </a:r>
            <a:r>
              <a:rPr lang="ru-RU">
                <a:latin typeface="Times New Roman" pitchFamily="18" charset="0"/>
              </a:rPr>
              <a:t>родился 19 мая 1924 года в с. Барагаш Шебалинского района.  В 1942 году призван в армию и направлен в Липельское минометное училище г. Барнаула. С мая 1943 года назначен командиром взвода управления (139 минометный полк, 1-я минометная бригада, 5 артиллерийская дивизия, 4 артиллерийский  корпус РГК Центральный, Белорусский фронты). Участвовал в боях от Курской дуги до Берлина.</a:t>
            </a:r>
          </a:p>
          <a:p>
            <a:r>
              <a:rPr lang="ru-RU">
                <a:latin typeface="Times New Roman" pitchFamily="18" charset="0"/>
              </a:rPr>
              <a:t> За боевые подвиги награжден орденами Отечественной войны </a:t>
            </a:r>
            <a:r>
              <a:rPr lang="en-US">
                <a:latin typeface="Times New Roman" pitchFamily="18" charset="0"/>
              </a:rPr>
              <a:t>I</a:t>
            </a:r>
            <a:r>
              <a:rPr lang="ru-RU">
                <a:latin typeface="Times New Roman" pitchFamily="18" charset="0"/>
              </a:rPr>
              <a:t>ст.,  </a:t>
            </a:r>
            <a:r>
              <a:rPr lang="en-US">
                <a:latin typeface="Times New Roman" pitchFamily="18" charset="0"/>
              </a:rPr>
              <a:t>II </a:t>
            </a:r>
            <a:r>
              <a:rPr lang="ru-RU">
                <a:latin typeface="Times New Roman" pitchFamily="18" charset="0"/>
              </a:rPr>
              <a:t>ст., </a:t>
            </a:r>
            <a:r>
              <a:rPr lang="en-US">
                <a:latin typeface="Times New Roman" pitchFamily="18" charset="0"/>
              </a:rPr>
              <a:t>III</a:t>
            </a:r>
            <a:r>
              <a:rPr lang="ru-RU">
                <a:latin typeface="Times New Roman" pitchFamily="18" charset="0"/>
              </a:rPr>
              <a:t> ст.,  Красной Звезды, Александра Невского, Богдана Хмельницкого </a:t>
            </a:r>
            <a:r>
              <a:rPr lang="en-US">
                <a:latin typeface="Times New Roman" pitchFamily="18" charset="0"/>
              </a:rPr>
              <a:t>III </a:t>
            </a:r>
            <a:r>
              <a:rPr lang="ru-RU">
                <a:latin typeface="Times New Roman" pitchFamily="18" charset="0"/>
              </a:rPr>
              <a:t>ст., Боевого Красного Знамени, многими медалями. </a:t>
            </a:r>
          </a:p>
        </p:txBody>
      </p:sp>
    </p:spTree>
  </p:cSld>
  <p:clrMapOvr>
    <a:masterClrMapping/>
  </p:clrMapOvr>
  <p:transition spd="slow" advClick="0" advTm="10000">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913" y="2349500"/>
            <a:ext cx="7334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27313" y="2420938"/>
            <a:ext cx="7429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79838" y="2420938"/>
            <a:ext cx="7143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2363" y="2276475"/>
            <a:ext cx="7159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descr="Салин И"/>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84888" y="2349500"/>
            <a:ext cx="8191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1" descr="Чичинов М"/>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08850" y="2349500"/>
            <a:ext cx="8763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12"/>
          <p:cNvSpPr>
            <a:spLocks noChangeArrowheads="1"/>
          </p:cNvSpPr>
          <p:nvPr/>
        </p:nvSpPr>
        <p:spPr bwMode="auto">
          <a:xfrm>
            <a:off x="971550" y="3462338"/>
            <a:ext cx="73453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a:t>    </a:t>
            </a:r>
            <a:r>
              <a:rPr lang="ru-RU" b="1">
                <a:latin typeface="Times New Roman" pitchFamily="18" charset="0"/>
              </a:rPr>
              <a:t>Босов   И.П.                   Алькова З.К.                 Апенышев С.Р.        Шадрин П.А.                Салин  И.В.               Чичинов М.Г.</a:t>
            </a:r>
          </a:p>
          <a:p>
            <a:pPr algn="l" eaLnBrk="0" hangingPunct="0"/>
            <a:endParaRPr lang="ru-RU" sz="1800" b="1">
              <a:latin typeface="Times New Roman" pitchFamily="18" charset="0"/>
            </a:endParaRPr>
          </a:p>
        </p:txBody>
      </p:sp>
      <p:sp>
        <p:nvSpPr>
          <p:cNvPr id="23561" name="Rectangle 17"/>
          <p:cNvSpPr>
            <a:spLocks noChangeArrowheads="1"/>
          </p:cNvSpPr>
          <p:nvPr/>
        </p:nvSpPr>
        <p:spPr bwMode="auto">
          <a:xfrm>
            <a:off x="539750" y="636588"/>
            <a:ext cx="78486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t>                     </a:t>
            </a:r>
            <a:r>
              <a:rPr lang="ru-RU" b="1">
                <a:solidFill>
                  <a:srgbClr val="FF3300"/>
                </a:solidFill>
                <a:latin typeface="Times New Roman" pitchFamily="18" charset="0"/>
              </a:rPr>
              <a:t>ОСВОБОЖДЕНИЕ     СМОЛЕНСКА (7.08-2.10.1943г.)</a:t>
            </a:r>
          </a:p>
          <a:p>
            <a:endParaRPr lang="ru-RU">
              <a:solidFill>
                <a:srgbClr val="FF3300"/>
              </a:solidFill>
              <a:latin typeface="Times New Roman" pitchFamily="18" charset="0"/>
            </a:endParaRPr>
          </a:p>
          <a:p>
            <a:r>
              <a:rPr lang="ru-RU" b="1">
                <a:latin typeface="Times New Roman" pitchFamily="18" charset="0"/>
              </a:rPr>
              <a:t>       Город Смоленск освобожден 25 сентября 1943 года войсками Западного фронта.   Для отражения наступления советских войск  на смоленском направлении противник был вынужден перебросить 13 дивизий с орловско-брянского направления и 3 дивизии с других  направлений, что способствовало успешному завершению контрнаступления советских войск под Курском. В итоге гитлеровское командование вынуждено было перейти к стратегической обороне на всем советско-германском фронте. На западном фронте воевали шебалинцы: Босов  И.П.,   Алькова З.К.,    Апенышев С.Р. , Шадрин П.А., Салин И.В.,Чичинов М.Г.и другие.</a:t>
            </a:r>
          </a:p>
        </p:txBody>
      </p:sp>
      <p:pic>
        <p:nvPicPr>
          <p:cNvPr id="23562" name="Picture 18" descr="Scan1059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87450" y="4508500"/>
            <a:ext cx="9048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84438" y="4652963"/>
            <a:ext cx="754062"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4" name="Picture 20" descr="Scan1059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08400" y="4724400"/>
            <a:ext cx="80168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21" descr="Scan1059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932363" y="4652963"/>
            <a:ext cx="838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2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227763" y="4581525"/>
            <a:ext cx="706437" cy="115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7" name="Picture 23" descr="B91052F0"/>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308850" y="4581525"/>
            <a:ext cx="7143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Rectangle 24"/>
          <p:cNvSpPr>
            <a:spLocks noChangeArrowheads="1"/>
          </p:cNvSpPr>
          <p:nvPr/>
        </p:nvSpPr>
        <p:spPr bwMode="auto">
          <a:xfrm>
            <a:off x="1116013" y="5976938"/>
            <a:ext cx="7127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b="1">
                <a:latin typeface="Times New Roman" pitchFamily="18" charset="0"/>
              </a:rPr>
              <a:t>Лыков Н.М.                  Шабураков В.С.            ГорбуновГ.Ф.            БояркинМ.В.               Костарев В.Н.    Громоздин М.Ф.</a:t>
            </a:r>
          </a:p>
        </p:txBody>
      </p:sp>
    </p:spTree>
  </p:cSld>
  <p:clrMapOvr>
    <a:masterClrMapping/>
  </p:clrMapOvr>
  <p:transition spd="slow" advClick="0" advTm="10000">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Grp="1" noChangeAspect="1" noChangeArrowheads="1"/>
          </p:cNvPicPr>
          <p:nvPr>
            <p:ph type="title"/>
          </p:nvPr>
        </p:nvPicPr>
        <p:blipFill>
          <a:blip r:embed="rId2" cstate="email">
            <a:extLst>
              <a:ext uri="{28A0092B-C50C-407E-A947-70E740481C1C}">
                <a14:useLocalDpi xmlns:a14="http://schemas.microsoft.com/office/drawing/2010/main"/>
              </a:ext>
            </a:extLst>
          </a:blip>
          <a:srcRect/>
          <a:stretch>
            <a:fillRect/>
          </a:stretch>
        </p:blipFill>
        <p:spPr>
          <a:xfrm>
            <a:off x="2840038" y="620713"/>
            <a:ext cx="2944812" cy="4032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5"/>
          <p:cNvSpPr>
            <a:spLocks noChangeArrowheads="1"/>
          </p:cNvSpPr>
          <p:nvPr/>
        </p:nvSpPr>
        <p:spPr bwMode="auto">
          <a:xfrm>
            <a:off x="539750" y="5102225"/>
            <a:ext cx="80645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tabLst>
                <a:tab pos="2970213" algn="ctr"/>
              </a:tabLst>
            </a:pPr>
            <a:r>
              <a:rPr lang="ru-RU" b="1">
                <a:latin typeface="Times New Roman" pitchFamily="18" charset="0"/>
              </a:rPr>
              <a:t>Алькова Зинаида Калистратовна  вместе со своими боевыми товарищами- связистами с боями прошла  Калининградскую и Витебскую области, Смоленщину,  Литву, Латвию, Восточную Пруссию. Награждена орденом Отечественной войны 2 степени, медалями «За боевые заслуги»,«За победу над Германией», юбилейными.</a:t>
            </a:r>
            <a:endParaRPr lang="ru-RU">
              <a:latin typeface="Times New Roman" pitchFamily="18" charset="0"/>
            </a:endParaRPr>
          </a:p>
          <a:p>
            <a:pPr algn="l" eaLnBrk="0" hangingPunct="0">
              <a:tabLst>
                <a:tab pos="2970213" algn="ctr"/>
              </a:tabLst>
            </a:pPr>
            <a:endParaRPr lang="ru-RU">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Чичинов М"/>
          <p:cNvPicPr>
            <a:picLocks noGrp="1" noChangeAspect="1" noChangeArrowheads="1"/>
          </p:cNvPicPr>
          <p:nvPr>
            <p:ph type="title"/>
          </p:nvPr>
        </p:nvPicPr>
        <p:blipFill>
          <a:blip r:embed="rId2">
            <a:extLst>
              <a:ext uri="{28A0092B-C50C-407E-A947-70E740481C1C}">
                <a14:useLocalDpi xmlns:a14="http://schemas.microsoft.com/office/drawing/2010/main"/>
              </a:ext>
            </a:extLst>
          </a:blip>
          <a:srcRect/>
          <a:stretch>
            <a:fillRect/>
          </a:stretch>
        </p:blipFill>
        <p:spPr>
          <a:xfrm>
            <a:off x="2771775" y="476250"/>
            <a:ext cx="3784600"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Rectangle 5"/>
          <p:cNvSpPr>
            <a:spLocks noChangeArrowheads="1"/>
          </p:cNvSpPr>
          <p:nvPr/>
        </p:nvSpPr>
        <p:spPr bwMode="auto">
          <a:xfrm>
            <a:off x="611188" y="4894263"/>
            <a:ext cx="72009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tabLst>
                <a:tab pos="2970213" algn="ctr"/>
              </a:tabLst>
            </a:pPr>
            <a:r>
              <a:rPr lang="ru-RU" b="1">
                <a:latin typeface="Times New Roman" pitchFamily="18" charset="0"/>
              </a:rPr>
              <a:t>Чичинов Михаил Гаврилович воевал на  северо-западном фронте освобождал Смоленск, Витебск, Литву, Латвию, Венгрию. Награжден медалями «За боевые заслуги», « За освобождение Смоленска».</a:t>
            </a:r>
            <a:endParaRPr lang="ru-RU">
              <a:latin typeface="Times New Roman" pitchFamily="18" charset="0"/>
            </a:endParaRPr>
          </a:p>
          <a:p>
            <a:pPr algn="l" eaLnBrk="0" hangingPunct="0">
              <a:tabLst>
                <a:tab pos="2970213" algn="ctr"/>
              </a:tabLst>
            </a:pPr>
            <a:endParaRPr lang="ru-RU" sz="1800">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отерытка 17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2349500"/>
            <a:ext cx="8572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8175" y="2349500"/>
            <a:ext cx="81915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0" y="2349500"/>
            <a:ext cx="8382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3438" y="2205038"/>
            <a:ext cx="6572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Чурин М"/>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0425" y="2276475"/>
            <a:ext cx="11620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9" descr="Колпаков М"/>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96188" y="2205038"/>
            <a:ext cx="9715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Rectangle 10"/>
          <p:cNvSpPr>
            <a:spLocks noChangeArrowheads="1"/>
          </p:cNvSpPr>
          <p:nvPr/>
        </p:nvSpPr>
        <p:spPr bwMode="auto">
          <a:xfrm>
            <a:off x="468313" y="3998913"/>
            <a:ext cx="8496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a:t> </a:t>
            </a:r>
            <a:r>
              <a:rPr lang="ru-RU" b="1">
                <a:latin typeface="Times New Roman" pitchFamily="18" charset="0"/>
              </a:rPr>
              <a:t>Маркитанов П.Ф.            Юдин В.Л.                        Чендеков А.Н.                Майманов Т.                       Чурин М.Д.                           Колпаков М.Л.</a:t>
            </a:r>
          </a:p>
          <a:p>
            <a:pPr algn="just" eaLnBrk="0" hangingPunct="0"/>
            <a:r>
              <a:rPr lang="ru-RU" b="1">
                <a:latin typeface="Times New Roman" pitchFamily="18" charset="0"/>
              </a:rPr>
              <a:t> </a:t>
            </a:r>
          </a:p>
        </p:txBody>
      </p:sp>
      <p:sp>
        <p:nvSpPr>
          <p:cNvPr id="26633" name="Rectangle 12"/>
          <p:cNvSpPr>
            <a:spLocks noChangeArrowheads="1"/>
          </p:cNvSpPr>
          <p:nvPr/>
        </p:nvSpPr>
        <p:spPr bwMode="auto">
          <a:xfrm>
            <a:off x="3924300" y="4746625"/>
            <a:ext cx="36004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solidFill>
                  <a:srgbClr val="FF3300"/>
                </a:solidFill>
                <a:latin typeface="Times New Roman" pitchFamily="18" charset="0"/>
                <a:cs typeface="Times New Roman" pitchFamily="18" charset="0"/>
              </a:rPr>
              <a:t>И бесшумно скользя</a:t>
            </a:r>
            <a:endParaRPr lang="ru-RU">
              <a:solidFill>
                <a:srgbClr val="FF3300"/>
              </a:solidFill>
              <a:latin typeface="Times New Roman" pitchFamily="18" charset="0"/>
            </a:endParaRPr>
          </a:p>
          <a:p>
            <a:pPr algn="l" eaLnBrk="0" hangingPunct="0"/>
            <a:r>
              <a:rPr lang="ru-RU" b="1">
                <a:solidFill>
                  <a:srgbClr val="FF3300"/>
                </a:solidFill>
                <a:latin typeface="Times New Roman" pitchFamily="18" charset="0"/>
                <a:cs typeface="Times New Roman" pitchFamily="18" charset="0"/>
              </a:rPr>
              <a:t>по Днепровской реке,</a:t>
            </a:r>
            <a:endParaRPr lang="ru-RU">
              <a:solidFill>
                <a:srgbClr val="FF3300"/>
              </a:solidFill>
              <a:latin typeface="Times New Roman" pitchFamily="18" charset="0"/>
            </a:endParaRPr>
          </a:p>
          <a:p>
            <a:pPr algn="l" eaLnBrk="0" hangingPunct="0"/>
            <a:r>
              <a:rPr lang="ru-RU" b="1">
                <a:solidFill>
                  <a:srgbClr val="FF3300"/>
                </a:solidFill>
                <a:latin typeface="Times New Roman" pitchFamily="18" charset="0"/>
                <a:cs typeface="Times New Roman" pitchFamily="18" charset="0"/>
              </a:rPr>
              <a:t>Плыли мы защищать Запорожье!</a:t>
            </a:r>
            <a:endParaRPr lang="ru-RU">
              <a:solidFill>
                <a:srgbClr val="FF3300"/>
              </a:solidFill>
              <a:latin typeface="Times New Roman" pitchFamily="18" charset="0"/>
            </a:endParaRPr>
          </a:p>
          <a:p>
            <a:pPr algn="l" eaLnBrk="0" hangingPunct="0"/>
            <a:r>
              <a:rPr lang="ru-RU" b="1">
                <a:solidFill>
                  <a:srgbClr val="FF3300"/>
                </a:solidFill>
                <a:latin typeface="Times New Roman" pitchFamily="18" charset="0"/>
                <a:cs typeface="Times New Roman" pitchFamily="18" charset="0"/>
              </a:rPr>
              <a:t>И снаряды рвались,</a:t>
            </a:r>
            <a:endParaRPr lang="ru-RU">
              <a:solidFill>
                <a:srgbClr val="FF3300"/>
              </a:solidFill>
              <a:latin typeface="Times New Roman" pitchFamily="18" charset="0"/>
            </a:endParaRPr>
          </a:p>
          <a:p>
            <a:pPr algn="l" eaLnBrk="0" hangingPunct="0"/>
            <a:r>
              <a:rPr lang="ru-RU" b="1">
                <a:solidFill>
                  <a:srgbClr val="FF3300"/>
                </a:solidFill>
                <a:latin typeface="Times New Roman" pitchFamily="18" charset="0"/>
                <a:cs typeface="Times New Roman" pitchFamily="18" charset="0"/>
              </a:rPr>
              <a:t>Закипала вода,</a:t>
            </a:r>
            <a:endParaRPr lang="ru-RU">
              <a:solidFill>
                <a:srgbClr val="FF3300"/>
              </a:solidFill>
              <a:latin typeface="Times New Roman" pitchFamily="18" charset="0"/>
            </a:endParaRPr>
          </a:p>
          <a:p>
            <a:pPr algn="l" eaLnBrk="0" hangingPunct="0"/>
            <a:r>
              <a:rPr lang="ru-RU" b="1">
                <a:solidFill>
                  <a:srgbClr val="FF3300"/>
                </a:solidFill>
                <a:latin typeface="Times New Roman" pitchFamily="18" charset="0"/>
                <a:cs typeface="Times New Roman" pitchFamily="18" charset="0"/>
              </a:rPr>
              <a:t>Окрашенная кровью.</a:t>
            </a:r>
            <a:endParaRPr lang="ru-RU">
              <a:solidFill>
                <a:srgbClr val="FF3300"/>
              </a:solidFill>
              <a:latin typeface="Times New Roman" pitchFamily="18" charset="0"/>
            </a:endParaRPr>
          </a:p>
          <a:p>
            <a:pPr algn="l" eaLnBrk="0" hangingPunct="0"/>
            <a:r>
              <a:rPr lang="ru-RU" b="1">
                <a:solidFill>
                  <a:srgbClr val="FF3300"/>
                </a:solidFill>
                <a:latin typeface="Times New Roman" pitchFamily="18" charset="0"/>
                <a:cs typeface="Times New Roman" pitchFamily="18" charset="0"/>
              </a:rPr>
              <a:t>                                   (А. Трунев)</a:t>
            </a:r>
            <a:endParaRPr lang="ru-RU">
              <a:solidFill>
                <a:srgbClr val="FF3300"/>
              </a:solidFill>
              <a:latin typeface="Times New Roman" pitchFamily="18" charset="0"/>
            </a:endParaRPr>
          </a:p>
          <a:p>
            <a:pPr algn="l" eaLnBrk="0" hangingPunct="0"/>
            <a:endParaRPr lang="ru-RU">
              <a:solidFill>
                <a:srgbClr val="FF3300"/>
              </a:solidFill>
              <a:latin typeface="Times New Roman" pitchFamily="18" charset="0"/>
            </a:endParaRPr>
          </a:p>
        </p:txBody>
      </p:sp>
      <p:sp>
        <p:nvSpPr>
          <p:cNvPr id="26634" name="Rectangle 14"/>
          <p:cNvSpPr>
            <a:spLocks noChangeArrowheads="1"/>
          </p:cNvSpPr>
          <p:nvPr/>
        </p:nvSpPr>
        <p:spPr bwMode="auto">
          <a:xfrm>
            <a:off x="539750" y="749300"/>
            <a:ext cx="82089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t>                          </a:t>
            </a:r>
            <a:r>
              <a:rPr lang="ru-RU" b="1">
                <a:solidFill>
                  <a:srgbClr val="FF3300"/>
                </a:solidFill>
                <a:latin typeface="Times New Roman" pitchFamily="18" charset="0"/>
              </a:rPr>
              <a:t>БИТВА ЗА ДНЕПР (25.08-23.12.1943г.)</a:t>
            </a:r>
          </a:p>
          <a:p>
            <a:endParaRPr lang="ru-RU">
              <a:solidFill>
                <a:srgbClr val="FF3300"/>
              </a:solidFill>
              <a:latin typeface="Times New Roman" pitchFamily="18" charset="0"/>
            </a:endParaRPr>
          </a:p>
          <a:p>
            <a:r>
              <a:rPr lang="ru-RU">
                <a:latin typeface="Times New Roman" pitchFamily="18" charset="0"/>
              </a:rPr>
              <a:t>       </a:t>
            </a:r>
            <a:r>
              <a:rPr lang="ru-RU" b="1">
                <a:latin typeface="Times New Roman" pitchFamily="18" charset="0"/>
              </a:rPr>
              <a:t>С 25 августа по 23 декабря 1943 года шли ожесточенные бои за Днепр. Немецкое командование понимало, какую опасность для них представлял плацдарм на Днепре. Поэтому всячески пытались сбросить 35-ю гвардейскую стрелковую дивизию, занявшую исходный район для форсирования Днепра. В этих боях  воевали Маркитанов П.Ф., Юдин В.Л, Чендеков А.Н., Майманов Т., Чурин М.Д., Колпаков М.Л. и другие.</a:t>
            </a:r>
            <a:r>
              <a:rPr lang="ru-RU">
                <a:latin typeface="Times New Roman" pitchFamily="18" charset="0"/>
              </a:rPr>
              <a:t>           </a:t>
            </a:r>
          </a:p>
        </p:txBody>
      </p:sp>
    </p:spTree>
  </p:cSld>
  <p:clrMapOvr>
    <a:masterClrMapping/>
  </p:clrMapOvr>
  <p:transition spd="slow" advClick="0" advTm="10000">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1" descr="C:\Documents and Settings\имя\Рабочий стол\Аргоков Николай Тимофеевич.jpg"/>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3132138" y="549275"/>
            <a:ext cx="2700337" cy="386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Rectangle 5"/>
          <p:cNvSpPr>
            <a:spLocks noChangeArrowheads="1"/>
          </p:cNvSpPr>
          <p:nvPr/>
        </p:nvSpPr>
        <p:spPr bwMode="auto">
          <a:xfrm>
            <a:off x="395288" y="4892675"/>
            <a:ext cx="82089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Аргоков Николай Тимофеевич воевал в составе 32 кавалерийской Смоленской Краснознаменной ордена Суворова дивизии. Звание рядовой. Служил пекарем полевой хлебопекарне.</a:t>
            </a:r>
            <a:endParaRPr lang="ru-RU">
              <a:latin typeface="Times New Roman" pitchFamily="18" charset="0"/>
            </a:endParaRPr>
          </a:p>
          <a:p>
            <a:r>
              <a:rPr lang="ru-RU" b="1">
                <a:latin typeface="Times New Roman" pitchFamily="18" charset="0"/>
              </a:rPr>
              <a:t>29.05.1945. Президиумом Верховного Совета СССР награжден медалью «За боевые заслуги».</a:t>
            </a:r>
          </a:p>
        </p:txBody>
      </p:sp>
    </p:spTree>
  </p:cSld>
  <p:clrMapOvr>
    <a:masterClrMapping/>
  </p:clrMapOvr>
  <p:transition spd="slow" advClick="0" advTm="10000">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Grp="1" noChangeAspect="1" noChangeArrowheads="1"/>
          </p:cNvPicPr>
          <p:nvPr>
            <p:ph type="title"/>
          </p:nvPr>
        </p:nvPicPr>
        <p:blipFill>
          <a:blip r:embed="rId4" cstate="email">
            <a:extLst>
              <a:ext uri="{28A0092B-C50C-407E-A947-70E740481C1C}">
                <a14:useLocalDpi xmlns:a14="http://schemas.microsoft.com/office/drawing/2010/main"/>
              </a:ext>
            </a:extLst>
          </a:blip>
          <a:srcRect/>
          <a:stretch>
            <a:fillRect/>
          </a:stretch>
        </p:blipFill>
        <p:spPr>
          <a:xfrm>
            <a:off x="3135313" y="274638"/>
            <a:ext cx="2870200" cy="4306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5" name="Rectangle 5"/>
          <p:cNvSpPr>
            <a:spLocks noChangeArrowheads="1"/>
          </p:cNvSpPr>
          <p:nvPr/>
        </p:nvSpPr>
        <p:spPr bwMode="auto">
          <a:xfrm>
            <a:off x="323850" y="4940300"/>
            <a:ext cx="8280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dirty="0" err="1">
                <a:latin typeface="Times New Roman" pitchFamily="18" charset="0"/>
              </a:rPr>
              <a:t>Чендеков</a:t>
            </a:r>
            <a:r>
              <a:rPr lang="ru-RU" b="1" dirty="0">
                <a:latin typeface="Times New Roman" pitchFamily="18" charset="0"/>
              </a:rPr>
              <a:t> Александр Николаевич </a:t>
            </a:r>
            <a:r>
              <a:rPr lang="ru-RU" b="1" dirty="0" err="1">
                <a:latin typeface="Times New Roman" pitchFamily="18" charset="0"/>
              </a:rPr>
              <a:t>ушел</a:t>
            </a:r>
            <a:r>
              <a:rPr lang="ru-RU" b="1" dirty="0">
                <a:latin typeface="Times New Roman" pitchFamily="18" charset="0"/>
              </a:rPr>
              <a:t> на фронт в июле 1941 года. Воевал  на северо-западном направлении, первый бой принимал в Карелии, воевал в курской дуге, форсировал Днестр, победу встретил в Будапеште. </a:t>
            </a:r>
            <a:r>
              <a:rPr lang="ru-RU" b="1" dirty="0" err="1">
                <a:latin typeface="Times New Roman" pitchFamily="18" charset="0"/>
              </a:rPr>
              <a:t>Награжден</a:t>
            </a:r>
            <a:r>
              <a:rPr lang="ru-RU" b="1" dirty="0">
                <a:latin typeface="Times New Roman" pitchFamily="18" charset="0"/>
              </a:rPr>
              <a:t> орденом Красной звезды, медалями  «За отвагу»,  «За боевые заслуги».</a:t>
            </a:r>
            <a:endParaRPr lang="ru-RU" dirty="0">
              <a:latin typeface="Times New Roman" pitchFamily="18" charset="0"/>
            </a:endParaRPr>
          </a:p>
          <a:p>
            <a:pPr algn="l" eaLnBrk="0" hangingPunct="0"/>
            <a:endParaRPr lang="ru-RU" dirty="0">
              <a:latin typeface="Times New Roman" pitchFamily="18" charset="0"/>
            </a:endParaRPr>
          </a:p>
        </p:txBody>
      </p:sp>
      <p:pic>
        <p:nvPicPr>
          <p:cNvPr id="4" name="bezvi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1181" y="5733256"/>
            <a:ext cx="609600" cy="609600"/>
          </a:xfrm>
          <a:prstGeom prst="rect">
            <a:avLst/>
          </a:prstGeom>
        </p:spPr>
      </p:pic>
    </p:spTree>
  </p:cSld>
  <p:clrMapOvr>
    <a:masterClrMapping/>
  </p:clrMapOvr>
  <p:transition spd="slow" advClick="0" advTm="1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50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45"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ru-RU" sz="1000" b="1" smtClean="0">
                <a:latin typeface="Times New Roman" pitchFamily="18" charset="0"/>
              </a:rPr>
              <a:t/>
            </a:r>
            <a:br>
              <a:rPr lang="ru-RU" sz="1000" b="1" smtClean="0">
                <a:latin typeface="Times New Roman" pitchFamily="18" charset="0"/>
              </a:rPr>
            </a:br>
            <a:r>
              <a:rPr lang="ru-RU" sz="1000" b="1" smtClean="0">
                <a:latin typeface="Times New Roman" pitchFamily="18" charset="0"/>
              </a:rPr>
              <a:t/>
            </a:r>
            <a:br>
              <a:rPr lang="ru-RU" sz="1000" b="1" smtClean="0">
                <a:latin typeface="Times New Roman" pitchFamily="18" charset="0"/>
              </a:rPr>
            </a:br>
            <a:r>
              <a:rPr lang="ru-RU" sz="1000" b="1" smtClean="0">
                <a:latin typeface="Times New Roman" pitchFamily="18" charset="0"/>
              </a:rPr>
              <a:t/>
            </a:r>
            <a:br>
              <a:rPr lang="ru-RU" sz="1000" b="1" smtClean="0">
                <a:latin typeface="Times New Roman" pitchFamily="18" charset="0"/>
              </a:rPr>
            </a:br>
            <a:r>
              <a:rPr lang="ru-RU" sz="1000" b="1" smtClean="0">
                <a:solidFill>
                  <a:srgbClr val="FF3300"/>
                </a:solidFill>
                <a:latin typeface="Times New Roman" pitchFamily="18" charset="0"/>
              </a:rPr>
              <a:t>ОСВОБОЖДЕНИЕ  КРЫМА (8.04.-12.05.1944г.)</a:t>
            </a:r>
            <a:br>
              <a:rPr lang="ru-RU" sz="1000" b="1" smtClean="0">
                <a:solidFill>
                  <a:srgbClr val="FF3300"/>
                </a:solidFill>
                <a:latin typeface="Times New Roman" pitchFamily="18" charset="0"/>
              </a:rPr>
            </a:br>
            <a:r>
              <a:rPr lang="ru-RU" sz="1000" b="1" smtClean="0">
                <a:latin typeface="Times New Roman" pitchFamily="18" charset="0"/>
              </a:rPr>
              <a:t>       С 8 апреля по 12 мая 1944 года Советская Армия взломала мощную оборону противника в Крыму и наголову разгромила почти</a:t>
            </a:r>
            <a:r>
              <a:rPr lang="ru-RU" sz="4000" b="1" smtClean="0"/>
              <a:t> </a:t>
            </a:r>
            <a:r>
              <a:rPr lang="ru-RU" sz="1000" b="1" smtClean="0">
                <a:latin typeface="Times New Roman" pitchFamily="18" charset="0"/>
              </a:rPr>
              <a:t>200-тысячную группировку немецко-фашистской  17 армии и освободила Крым. </a:t>
            </a:r>
            <a:br>
              <a:rPr lang="ru-RU" sz="1000" b="1" smtClean="0">
                <a:latin typeface="Times New Roman" pitchFamily="18" charset="0"/>
              </a:rPr>
            </a:br>
            <a:r>
              <a:rPr lang="ru-RU" sz="1000" b="1" smtClean="0">
                <a:latin typeface="Times New Roman" pitchFamily="18" charset="0"/>
              </a:rPr>
              <a:t>       В фронтах юго-западного направления воевали наши земляки: Казанцев М, Емельянов С.К., Старыгин М.И., Салбашев Д.Р. Чалыев Н. М., Солдатов А. А.,Екешев Г.С,Естафбев А.М.,Тибаков К.Я,Попов Е.Е, Коровин А.А.,Тадинов М.А.  и другие.</a:t>
            </a:r>
            <a:r>
              <a:rPr lang="ru-RU" sz="4000" smtClean="0"/>
              <a:t>  </a:t>
            </a:r>
          </a:p>
        </p:txBody>
      </p:sp>
      <p:pic>
        <p:nvPicPr>
          <p:cNvPr id="29699" name="Picture 4" descr="Казанцев"/>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2133600"/>
            <a:ext cx="8667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Емельянов"/>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8175" y="2205038"/>
            <a:ext cx="819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Старыгин М"/>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2138" y="2205038"/>
            <a:ext cx="9239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descr="Салбашев Д"/>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3438" y="2205038"/>
            <a:ext cx="790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Рисунок 5" descr="C:\Documents and Settings\имя\Рабочий стол\Чалыев  Николай Мотороевич с. Беш-Озек.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1863" y="2205038"/>
            <a:ext cx="895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Рисунок 7" descr="C:\Documents and Settings\имя\Рабочий стол\Солдатов Александр Александрович.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80288" y="2205038"/>
            <a:ext cx="8572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Rectangle 10"/>
          <p:cNvSpPr>
            <a:spLocks noChangeArrowheads="1"/>
          </p:cNvSpPr>
          <p:nvPr/>
        </p:nvSpPr>
        <p:spPr bwMode="auto">
          <a:xfrm>
            <a:off x="539750" y="3454400"/>
            <a:ext cx="7920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b="1">
                <a:latin typeface="Times New Roman" pitchFamily="18" charset="0"/>
              </a:rPr>
              <a:t>Казанцев М.               Емельянов С.К.         Старыгин М.И.                   Салбашев  Д.Р.                     Чалыев Н. М.                   Солдатов А. А.</a:t>
            </a:r>
          </a:p>
          <a:p>
            <a:pPr algn="just" eaLnBrk="0" hangingPunct="0"/>
            <a:r>
              <a:rPr lang="ru-RU" b="1">
                <a:latin typeface="Times New Roman" pitchFamily="18" charset="0"/>
              </a:rPr>
              <a:t>       </a:t>
            </a:r>
          </a:p>
        </p:txBody>
      </p:sp>
      <p:pic>
        <p:nvPicPr>
          <p:cNvPr id="29706" name="Picture 11" descr="Гавриил Сергеевич Екешев"/>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5288" y="3860800"/>
            <a:ext cx="9144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2" descr="Андрей Михайлович Ефстафьев"/>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619250" y="3933825"/>
            <a:ext cx="7207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3" descr="Коргы Ялбакович Тибаков"/>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71775" y="3933825"/>
            <a:ext cx="9144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14" descr="ПоповЕвгений Елеферьевич"/>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284663" y="3933825"/>
            <a:ext cx="9144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15" descr="Коровников Алексей Артемьевич"/>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651500" y="3933825"/>
            <a:ext cx="9366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16" descr="Тадинов Михаил Алексеевич"/>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235825" y="3933825"/>
            <a:ext cx="91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Rectangle 17"/>
          <p:cNvSpPr>
            <a:spLocks noChangeArrowheads="1"/>
          </p:cNvSpPr>
          <p:nvPr/>
        </p:nvSpPr>
        <p:spPr bwMode="auto">
          <a:xfrm>
            <a:off x="323850" y="5445125"/>
            <a:ext cx="8064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Екешев Г.С.           Евстафьев А..М.            Тибаков К.Я.                          Попов Е..Е.                       Коровин А.А.                     Тадинов М.А..</a:t>
            </a:r>
          </a:p>
          <a:p>
            <a:pPr algn="l" eaLnBrk="0" hangingPunct="0"/>
            <a:r>
              <a:rPr lang="ru-RU" b="1">
                <a:latin typeface="Times New Roman" pitchFamily="18" charset="0"/>
              </a:rPr>
              <a:t> </a:t>
            </a:r>
          </a:p>
        </p:txBody>
      </p:sp>
    </p:spTree>
  </p:cSld>
  <p:clrMapOvr>
    <a:masterClrMapping/>
  </p:clrMapOvr>
  <p:transition spd="slow" advClick="0" advTm="10000">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468313" y="817563"/>
            <a:ext cx="820737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ВЫСАДКА ВОЙСК СОЮЗНИКОВ В НОРМАНДИИ (6.06.-24.07.1944г.)</a:t>
            </a:r>
          </a:p>
          <a:p>
            <a:endParaRPr lang="ru-RU">
              <a:solidFill>
                <a:srgbClr val="FF3300"/>
              </a:solidFill>
              <a:latin typeface="Times New Roman" pitchFamily="18" charset="0"/>
            </a:endParaRPr>
          </a:p>
          <a:p>
            <a:r>
              <a:rPr lang="ru-RU" b="1">
                <a:latin typeface="Times New Roman" pitchFamily="18" charset="0"/>
              </a:rPr>
              <a:t>      С 1941 года И.В. Сталин неоднократно обращался к западным союзникам о необходимости открытия второго фронта. В первые годы войны вся мощь гитлеровской армии была брошена на разгром Советской Армии и на оккупацию территории советской страны.</a:t>
            </a:r>
            <a:endParaRPr lang="ru-RU">
              <a:latin typeface="Times New Roman" pitchFamily="18" charset="0"/>
            </a:endParaRPr>
          </a:p>
          <a:p>
            <a:r>
              <a:rPr lang="ru-RU" b="1">
                <a:latin typeface="Times New Roman" pitchFamily="18" charset="0"/>
              </a:rPr>
              <a:t>    Нормандская десантная операция, проведенная с 6 июня по 24 июля 1944 года вооруженными силами США и Великобритании, положила начало открытию долгожданного второго фронта в Европе. Форсировав Ла- Манш, союзные войска заняли плацдарм на побережье Северо-Западной Франции.</a:t>
            </a:r>
            <a:endParaRPr lang="ru-RU">
              <a:latin typeface="Times New Roman" pitchFamily="18" charset="0"/>
            </a:endParaRPr>
          </a:p>
          <a:p>
            <a:r>
              <a:rPr lang="ru-RU" b="1">
                <a:latin typeface="Times New Roman" pitchFamily="18" charset="0"/>
              </a:rPr>
              <a:t>      В боях за освобождение Европы участвовали шебалинцы: Соколова Е.В., Боделуков А.К., Титанакова М., Иванов Л.Д., Алагызов М.С., Соколова Е.В.,    Можондоев Ч.</a:t>
            </a:r>
            <a:r>
              <a:rPr lang="ru-RU">
                <a:latin typeface="Times New Roman" pitchFamily="18" charset="0"/>
              </a:rPr>
              <a:t> </a:t>
            </a:r>
          </a:p>
        </p:txBody>
      </p:sp>
      <p:pic>
        <p:nvPicPr>
          <p:cNvPr id="30723"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2349500"/>
            <a:ext cx="8763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отерытка 2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8175" y="2420938"/>
            <a:ext cx="8191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Иванов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3575" y="2492375"/>
            <a:ext cx="8477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8" descr="отерытка 2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00563" y="2420938"/>
            <a:ext cx="9239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0425" y="2492375"/>
            <a:ext cx="885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Рисунок 4" descr="C:\Documents and Settings\имя\Рабочий стол\Можондоев Чарбан с. Малая Черга.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51725" y="2420938"/>
            <a:ext cx="7620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Rectangle 11"/>
          <p:cNvSpPr>
            <a:spLocks noChangeArrowheads="1"/>
          </p:cNvSpPr>
          <p:nvPr/>
        </p:nvSpPr>
        <p:spPr bwMode="auto">
          <a:xfrm>
            <a:off x="395288" y="3802063"/>
            <a:ext cx="8137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b="1">
                <a:latin typeface="Times New Roman" pitchFamily="18" charset="0"/>
              </a:rPr>
              <a:t>Боделуков А.К.            Титанакова М.Т.                Иванов Л.Д.                 Алагызов М.С.                     Соколова Е.В.                    Можондоев Ч.         </a:t>
            </a:r>
          </a:p>
          <a:p>
            <a:pPr algn="just" eaLnBrk="0" hangingPunct="0"/>
            <a:r>
              <a:rPr lang="ru-RU" b="1">
                <a:latin typeface="Times New Roman" pitchFamily="18" charset="0"/>
              </a:rPr>
              <a:t>       </a:t>
            </a:r>
          </a:p>
        </p:txBody>
      </p:sp>
      <p:sp>
        <p:nvSpPr>
          <p:cNvPr id="30730" name="Rectangle 12"/>
          <p:cNvSpPr>
            <a:spLocks noChangeArrowheads="1"/>
          </p:cNvSpPr>
          <p:nvPr/>
        </p:nvSpPr>
        <p:spPr bwMode="auto">
          <a:xfrm>
            <a:off x="3481388" y="4494213"/>
            <a:ext cx="2181225" cy="112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Пожар стихал. Закат был сух,</a:t>
            </a:r>
            <a:endParaRPr lang="ru-RU">
              <a:solidFill>
                <a:srgbClr val="FF3300"/>
              </a:solidFill>
              <a:latin typeface="Times New Roman" pitchFamily="18" charset="0"/>
            </a:endParaRPr>
          </a:p>
          <a:p>
            <a:r>
              <a:rPr lang="ru-RU" b="1">
                <a:solidFill>
                  <a:srgbClr val="FF3300"/>
                </a:solidFill>
                <a:latin typeface="Times New Roman" pitchFamily="18" charset="0"/>
              </a:rPr>
              <a:t>Всю ночь, как будто так и надо,</a:t>
            </a:r>
            <a:endParaRPr lang="ru-RU">
              <a:solidFill>
                <a:srgbClr val="FF3300"/>
              </a:solidFill>
              <a:latin typeface="Times New Roman" pitchFamily="18" charset="0"/>
            </a:endParaRPr>
          </a:p>
          <a:p>
            <a:r>
              <a:rPr lang="ru-RU" b="1">
                <a:solidFill>
                  <a:srgbClr val="FF3300"/>
                </a:solidFill>
                <a:latin typeface="Times New Roman" pitchFamily="18" charset="0"/>
              </a:rPr>
              <a:t>Уже не поражая слух,</a:t>
            </a:r>
            <a:endParaRPr lang="ru-RU">
              <a:solidFill>
                <a:srgbClr val="FF3300"/>
              </a:solidFill>
              <a:latin typeface="Times New Roman" pitchFamily="18" charset="0"/>
            </a:endParaRPr>
          </a:p>
          <a:p>
            <a:r>
              <a:rPr lang="ru-RU" b="1">
                <a:solidFill>
                  <a:srgbClr val="FF3300"/>
                </a:solidFill>
                <a:latin typeface="Times New Roman" pitchFamily="18" charset="0"/>
              </a:rPr>
              <a:t>К нам долетала кананада.</a:t>
            </a:r>
            <a:endParaRPr lang="ru-RU">
              <a:solidFill>
                <a:srgbClr val="FF3300"/>
              </a:solidFill>
              <a:latin typeface="Times New Roman" pitchFamily="18" charset="0"/>
            </a:endParaRPr>
          </a:p>
          <a:p>
            <a:r>
              <a:rPr lang="ru-RU" b="1">
                <a:solidFill>
                  <a:srgbClr val="FF3300"/>
                </a:solidFill>
                <a:latin typeface="Times New Roman" pitchFamily="18" charset="0"/>
              </a:rPr>
              <a:t>(О. Драгунский)</a:t>
            </a:r>
            <a:endParaRPr lang="ru-RU">
              <a:solidFill>
                <a:srgbClr val="FF3300"/>
              </a:solidFill>
              <a:latin typeface="Times New Roman" pitchFamily="18" charset="0"/>
            </a:endParaRPr>
          </a:p>
          <a:p>
            <a:pPr eaLnBrk="0" hangingPunct="0"/>
            <a:endParaRPr lang="ru-RU" sz="1800">
              <a:solidFill>
                <a:srgbClr val="FF3300"/>
              </a:solidFill>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ru-RU" sz="1400" b="1" smtClean="0"/>
              <a:t>За годы войны Шебалинский район дал двух Героев Советского Союза и Героя социалистического труда.</a:t>
            </a:r>
          </a:p>
        </p:txBody>
      </p:sp>
      <p:pic>
        <p:nvPicPr>
          <p:cNvPr id="4099" name="Picture 4"/>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2987675" y="1125538"/>
            <a:ext cx="2333625" cy="3706812"/>
          </a:xfrm>
          <a:solidFill>
            <a:srgbClr val="FFFFFF"/>
          </a:solid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Rectangle 5"/>
          <p:cNvSpPr>
            <a:spLocks noChangeArrowheads="1"/>
          </p:cNvSpPr>
          <p:nvPr/>
        </p:nvSpPr>
        <p:spPr bwMode="auto">
          <a:xfrm>
            <a:off x="1568450" y="5157788"/>
            <a:ext cx="5595938"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1400" b="1">
                <a:latin typeface="Times New Roman" pitchFamily="18" charset="0"/>
              </a:rPr>
              <a:t>Налимов Сергей Венедиктович</a:t>
            </a:r>
            <a:endParaRPr lang="ru-RU" sz="1400">
              <a:latin typeface="Times New Roman" pitchFamily="18" charset="0"/>
            </a:endParaRPr>
          </a:p>
          <a:p>
            <a:r>
              <a:rPr lang="ru-RU" sz="1400" b="1">
                <a:latin typeface="Times New Roman" pitchFamily="18" charset="0"/>
              </a:rPr>
              <a:t>              Командир артиллерийского орудия.</a:t>
            </a:r>
            <a:endParaRPr lang="ru-RU" sz="1400">
              <a:latin typeface="Times New Roman" pitchFamily="18" charset="0"/>
            </a:endParaRPr>
          </a:p>
          <a:p>
            <a:r>
              <a:rPr lang="ru-RU" sz="1400" b="1">
                <a:latin typeface="Times New Roman" pitchFamily="18" charset="0"/>
              </a:rPr>
              <a:t>         20 сентября 1943 года со своим расчетом </a:t>
            </a:r>
            <a:endParaRPr lang="ru-RU" sz="1400">
              <a:latin typeface="Times New Roman" pitchFamily="18" charset="0"/>
            </a:endParaRPr>
          </a:p>
          <a:p>
            <a:r>
              <a:rPr lang="ru-RU" sz="1400" b="1">
                <a:latin typeface="Times New Roman" pitchFamily="18" charset="0"/>
              </a:rPr>
              <a:t>      подпустил врага на 400-500 метров, героически</a:t>
            </a:r>
            <a:endParaRPr lang="ru-RU" sz="1400">
              <a:latin typeface="Times New Roman" pitchFamily="18" charset="0"/>
            </a:endParaRPr>
          </a:p>
          <a:p>
            <a:r>
              <a:rPr lang="ru-RU" sz="1400" b="1">
                <a:latin typeface="Times New Roman" pitchFamily="18" charset="0"/>
              </a:rPr>
              <a:t>          выдержал натиск, не сдал позицию.</a:t>
            </a:r>
          </a:p>
        </p:txBody>
      </p:sp>
    </p:spTree>
  </p:cSld>
  <p:clrMapOvr>
    <a:masterClrMapping/>
  </p:clrMapOvr>
  <p:transition spd="slow" advClick="0" advTm="10000">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отерытка 2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0338" y="260350"/>
            <a:ext cx="36830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5"/>
          <p:cNvSpPr>
            <a:spLocks noChangeArrowheads="1"/>
          </p:cNvSpPr>
          <p:nvPr/>
        </p:nvSpPr>
        <p:spPr bwMode="auto">
          <a:xfrm>
            <a:off x="684213" y="5168900"/>
            <a:ext cx="79200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Алагызов Михаил Семенович  призван на фронт 1942 году воевал в  войсках центрального фронта. За боевые заслуги награжден орденами Красной Звезды,  Боевой славы и медалью «За отвагу».</a:t>
            </a:r>
          </a:p>
          <a:p>
            <a:pPr algn="l" eaLnBrk="0" hangingPunct="0"/>
            <a:endParaRPr lang="ru-RU" b="1">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отерытка 2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5513" y="0"/>
            <a:ext cx="39020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5"/>
          <p:cNvSpPr>
            <a:spLocks noChangeArrowheads="1"/>
          </p:cNvSpPr>
          <p:nvPr/>
        </p:nvSpPr>
        <p:spPr bwMode="auto">
          <a:xfrm>
            <a:off x="539750" y="5013325"/>
            <a:ext cx="77041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Титанакова Мария Тимофеевна участвовала в боях за освобождение Сталинграда, Киева, Варшавы. Награждена медалями «За боевые заслуги», «За освобождение Сталинграда».</a:t>
            </a:r>
          </a:p>
          <a:p>
            <a:pPr algn="l" eaLnBrk="0" hangingPunct="0"/>
            <a:r>
              <a:rPr lang="ru-RU" b="1"/>
              <a:t>                   </a:t>
            </a:r>
          </a:p>
        </p:txBody>
      </p:sp>
    </p:spTree>
  </p:cSld>
  <p:clrMapOvr>
    <a:masterClrMapping/>
  </p:clrMapOvr>
  <p:transition spd="slow" advClick="0" advTm="10000">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468313" y="473075"/>
            <a:ext cx="8351837"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t> </a:t>
            </a:r>
            <a:r>
              <a:rPr lang="ru-RU" b="1">
                <a:solidFill>
                  <a:srgbClr val="FF3300"/>
                </a:solidFill>
                <a:latin typeface="Times New Roman" pitchFamily="18" charset="0"/>
              </a:rPr>
              <a:t>ОПЕРАЦИЯ  «БАГРАТИОН»  (23.06.-29.08.1944г.)</a:t>
            </a:r>
          </a:p>
          <a:p>
            <a:endParaRPr lang="ru-RU">
              <a:solidFill>
                <a:srgbClr val="FF3300"/>
              </a:solidFill>
              <a:latin typeface="Times New Roman" pitchFamily="18" charset="0"/>
            </a:endParaRPr>
          </a:p>
          <a:p>
            <a:r>
              <a:rPr lang="ru-RU" b="1">
                <a:latin typeface="Times New Roman" pitchFamily="18" charset="0"/>
              </a:rPr>
              <a:t> … По замыслу Ставки главные действия в летней кампании 1944 года должны были развернуться в Белоруссии. Для проведения этой операции привлекались  войска четырех фронтов (1-й Прибалтийский, 3-й Белорусский, 2-й Белорусский и 1-й Белорусский). Вся операция получила условное название «Багратион». Перед войсками  четырех фронтов были поставлены важные стратегические и политические задачи: ликвидировать выступ противника в районе Витебск, Бобруйск, Минск, разгромить и уничтожить крупную группировку вражеских армий «Центр», освободить Белорусскую Советскую Социалистическую Республику. А далее – начать освобождение братской Польши и перенести военные действия на территорию фашистской Германии. В  фронтах  северо-западного направления воевали Вязников Ф.Х., Князев В.Ф., Пшеничников М.И, Тыдыков Н.М., Плетнева М.А., Клепиков Ф.К.</a:t>
            </a:r>
            <a:r>
              <a:rPr lang="ru-RU" b="1"/>
              <a:t> и другие.</a:t>
            </a:r>
          </a:p>
        </p:txBody>
      </p:sp>
      <p:pic>
        <p:nvPicPr>
          <p:cNvPr id="33795"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088" y="2205038"/>
            <a:ext cx="8191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4075" y="2205038"/>
            <a:ext cx="75247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8038" y="2205038"/>
            <a:ext cx="8096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8" descr="Тыдыков Н"/>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3438" y="2205038"/>
            <a:ext cx="8953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9" descr="2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84888" y="2205038"/>
            <a:ext cx="733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0" descr="Ябыков М"/>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08850" y="2133600"/>
            <a:ext cx="863600"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Rectangle 11"/>
          <p:cNvSpPr>
            <a:spLocks noChangeArrowheads="1"/>
          </p:cNvSpPr>
          <p:nvPr/>
        </p:nvSpPr>
        <p:spPr bwMode="auto">
          <a:xfrm>
            <a:off x="684213" y="3651250"/>
            <a:ext cx="75612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Вязников Ф.Х.               Князев В.Ф.              Пшеничников М.И.          Тыдыков Н.М.                  Плетнева М.А.       Ябыков М.В.  </a:t>
            </a:r>
          </a:p>
        </p:txBody>
      </p:sp>
      <p:pic>
        <p:nvPicPr>
          <p:cNvPr id="33802" name="Picture 12"/>
          <p:cNvPicPr>
            <a:picLocks noChangeAspect="1" noChangeArrowheads="1"/>
          </p:cNvPicPr>
          <p:nvPr/>
        </p:nvPicPr>
        <p:blipFill>
          <a:blip r:embed="rId8" cstate="email">
            <a:lum contrast="18000"/>
            <a:extLst>
              <a:ext uri="{28A0092B-C50C-407E-A947-70E740481C1C}">
                <a14:useLocalDpi xmlns:a14="http://schemas.microsoft.com/office/drawing/2010/main"/>
              </a:ext>
            </a:extLst>
          </a:blip>
          <a:srcRect/>
          <a:stretch>
            <a:fillRect/>
          </a:stretch>
        </p:blipFill>
        <p:spPr bwMode="auto">
          <a:xfrm>
            <a:off x="539750" y="4437063"/>
            <a:ext cx="8890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979613" y="4508500"/>
            <a:ext cx="10096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4" descr="Отсканировано 27"/>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348038" y="4437063"/>
            <a:ext cx="842962"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5" descr="Ветераны 00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787900" y="4508500"/>
            <a:ext cx="86201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6" descr="Mail0111"/>
          <p:cNvPicPr>
            <a:picLocks noChangeAspect="1" noChangeArrowheads="1"/>
          </p:cNvPicPr>
          <p:nvPr/>
        </p:nvPicPr>
        <p:blipFill>
          <a:blip r:embed="rId12" cstate="email">
            <a:extLst>
              <a:ext uri="{28A0092B-C50C-407E-A947-70E740481C1C}">
                <a14:useLocalDpi xmlns:a14="http://schemas.microsoft.com/office/drawing/2010/main"/>
              </a:ext>
            </a:extLst>
          </a:blip>
          <a:srcRect l="11906" t="15842" r="11430" b="12135"/>
          <a:stretch>
            <a:fillRect/>
          </a:stretch>
        </p:blipFill>
        <p:spPr bwMode="auto">
          <a:xfrm>
            <a:off x="6084888" y="4437063"/>
            <a:ext cx="7016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17"/>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308850" y="4365625"/>
            <a:ext cx="6826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Rectangle 18"/>
          <p:cNvSpPr>
            <a:spLocks noChangeArrowheads="1"/>
          </p:cNvSpPr>
          <p:nvPr/>
        </p:nvSpPr>
        <p:spPr bwMode="auto">
          <a:xfrm>
            <a:off x="684213" y="5756275"/>
            <a:ext cx="7343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b="1">
                <a:latin typeface="Times New Roman" pitchFamily="18" charset="0"/>
              </a:rPr>
              <a:t>Каташев Д.И.                  Туйгашев В.М.               Петреев Ф.Ф.                   Сылбаков И.Я.            Игнатьев И.С.     Казанин Н.В.</a:t>
            </a:r>
          </a:p>
        </p:txBody>
      </p:sp>
    </p:spTree>
  </p:cSld>
  <p:clrMapOvr>
    <a:masterClrMapping/>
  </p:clrMapOvr>
  <p:transition spd="slow" advClick="0" advTm="10000">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Ябыков М"/>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1413" y="765175"/>
            <a:ext cx="384016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5"/>
          <p:cNvSpPr>
            <a:spLocks noChangeArrowheads="1"/>
          </p:cNvSpPr>
          <p:nvPr/>
        </p:nvSpPr>
        <p:spPr bwMode="auto">
          <a:xfrm>
            <a:off x="742950" y="5040313"/>
            <a:ext cx="7658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Ябыков М.В призван из  с.Кумалыр в  1941году, с боями дошел до Берлина. Награжден медалями «За отвагу», «За боевые заслуги».</a:t>
            </a:r>
          </a:p>
        </p:txBody>
      </p:sp>
    </p:spTree>
  </p:cSld>
  <p:clrMapOvr>
    <a:masterClrMapping/>
  </p:clrMapOvr>
  <p:transition spd="slow" advClick="0" advTm="10000">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вязников"/>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84438" y="404813"/>
            <a:ext cx="379095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5"/>
          <p:cNvSpPr>
            <a:spLocks noChangeArrowheads="1"/>
          </p:cNvSpPr>
          <p:nvPr/>
        </p:nvSpPr>
        <p:spPr bwMode="auto">
          <a:xfrm>
            <a:off x="1042988" y="4816475"/>
            <a:ext cx="75612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Вязников Федор Хрисанович в 1942 году был призван для прохождения воинской  службы в ряды  Вооруженных сил СССР.</a:t>
            </a:r>
          </a:p>
          <a:p>
            <a:r>
              <a:rPr lang="ru-RU" b="1">
                <a:latin typeface="Times New Roman" pitchFamily="18" charset="0"/>
              </a:rPr>
              <a:t>С марта 1943года по июнь 1944 года воевал в составе  первого Белорусского фронта,144 стрелковой дивизии,449 стрелкового полка, в минометной роте. В 1944 году был тяжело  ранен, после госпиталя  комиссован. Награжден орденом Красной Звезды, медалями «За отвагу», «За боевые заслуги», юбилейными медалями.</a:t>
            </a:r>
          </a:p>
        </p:txBody>
      </p:sp>
    </p:spTree>
  </p:cSld>
  <p:clrMapOvr>
    <a:masterClrMapping/>
  </p:clrMapOvr>
  <p:transition spd="slow" advClick="0" advTm="10000">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611188" y="709613"/>
            <a:ext cx="8137525"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t>        </a:t>
            </a:r>
            <a:r>
              <a:rPr lang="ru-RU" b="1">
                <a:solidFill>
                  <a:srgbClr val="FF3300"/>
                </a:solidFill>
                <a:latin typeface="Times New Roman" pitchFamily="18" charset="0"/>
              </a:rPr>
              <a:t>ЛЬВОВСКО-САНДОМИРСКАЯ ОПЕРАЦИЯ (13.07.-29.08. 1944г.)</a:t>
            </a:r>
          </a:p>
          <a:p>
            <a:endParaRPr lang="ru-RU">
              <a:solidFill>
                <a:srgbClr val="FF3300"/>
              </a:solidFill>
              <a:latin typeface="Times New Roman" pitchFamily="18" charset="0"/>
            </a:endParaRPr>
          </a:p>
          <a:p>
            <a:r>
              <a:rPr lang="ru-RU" b="1">
                <a:latin typeface="Times New Roman" pitchFamily="18" charset="0"/>
              </a:rPr>
              <a:t>       В результате операции советские войска нанесли тяжелое поражение группе армий «Северная Украина» противника, освободили западные области Украины и юго-восточные районы Польши, форсировали Вислу, захватили крупный плацдарм западнее Сандомира и создали условия для проведения новых операций.</a:t>
            </a:r>
            <a:endParaRPr lang="ru-RU">
              <a:latin typeface="Times New Roman" pitchFamily="18" charset="0"/>
            </a:endParaRPr>
          </a:p>
          <a:p>
            <a:r>
              <a:rPr lang="ru-RU" b="1">
                <a:latin typeface="Times New Roman" pitchFamily="18" charset="0"/>
              </a:rPr>
              <a:t>      В составе  1 Украинского,  2 Белорусского фронтов принимали участие в боях наши земляки:  Бахтушкин А.Б., Молодых И.А.,  Кобылин С.А., Охрин А. Б. и другие.</a:t>
            </a:r>
            <a:endParaRPr lang="ru-RU">
              <a:latin typeface="Times New Roman" pitchFamily="18" charset="0"/>
            </a:endParaRPr>
          </a:p>
          <a:p>
            <a:pPr eaLnBrk="0" hangingPunct="0"/>
            <a:endParaRPr lang="ru-RU" sz="1800">
              <a:latin typeface="Times New Roman" pitchFamily="18" charset="0"/>
            </a:endParaRPr>
          </a:p>
        </p:txBody>
      </p:sp>
      <p:pic>
        <p:nvPicPr>
          <p:cNvPr id="36867" name="Picture 5" descr="Бахтушкин А"/>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2060575"/>
            <a:ext cx="7429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6" descr="Молодых"/>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8175" y="2060575"/>
            <a:ext cx="733425"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7" descr="Медведев"/>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8038" y="2133600"/>
            <a:ext cx="914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Рисунок 1" descr="C:\Documents and Settings\имя\Рабочий стол\Охрин А.Б..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3438" y="2133600"/>
            <a:ext cx="742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Рисунок 9" descr="C:\Documents and Settings\имя\Рабочий стол\Коржов Семен Иванович.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0425" y="2133600"/>
            <a:ext cx="742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Рисунок 8" descr="C:\Documents and Settings\имя\Рабочий стол\Поспелов Максим Матвеевич.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64388" y="2133600"/>
            <a:ext cx="819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ctangle 11"/>
          <p:cNvSpPr>
            <a:spLocks noChangeArrowheads="1"/>
          </p:cNvSpPr>
          <p:nvPr/>
        </p:nvSpPr>
        <p:spPr bwMode="auto">
          <a:xfrm>
            <a:off x="684213" y="3694113"/>
            <a:ext cx="7559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Бахтушкин А.Б         Молодых И.А.                      Кобылин С.А.               Охрин А. Б.               Коржов С. И.            Поспелов М. М.     </a:t>
            </a:r>
          </a:p>
          <a:p>
            <a:pPr algn="l" eaLnBrk="0" hangingPunct="0"/>
            <a:endParaRPr lang="ru-RU" sz="1800" b="1">
              <a:latin typeface="Times New Roman" pitchFamily="18" charset="0"/>
            </a:endParaRPr>
          </a:p>
        </p:txBody>
      </p:sp>
      <p:sp>
        <p:nvSpPr>
          <p:cNvPr id="36874" name="Rectangle 12"/>
          <p:cNvSpPr>
            <a:spLocks noChangeArrowheads="1"/>
          </p:cNvSpPr>
          <p:nvPr/>
        </p:nvSpPr>
        <p:spPr bwMode="auto">
          <a:xfrm>
            <a:off x="2919413" y="4403725"/>
            <a:ext cx="3305175"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Пусть живые запомнят и пусть поколения знают,</a:t>
            </a:r>
            <a:endParaRPr lang="ru-RU">
              <a:solidFill>
                <a:srgbClr val="FF3300"/>
              </a:solidFill>
              <a:latin typeface="Times New Roman" pitchFamily="18" charset="0"/>
            </a:endParaRPr>
          </a:p>
          <a:p>
            <a:r>
              <a:rPr lang="ru-RU" b="1">
                <a:solidFill>
                  <a:srgbClr val="FF3300"/>
                </a:solidFill>
                <a:latin typeface="Times New Roman" pitchFamily="18" charset="0"/>
              </a:rPr>
              <a:t>эту взятую с боем суровую правду солдат.</a:t>
            </a:r>
            <a:endParaRPr lang="ru-RU">
              <a:solidFill>
                <a:srgbClr val="FF3300"/>
              </a:solidFill>
              <a:latin typeface="Times New Roman" pitchFamily="18" charset="0"/>
            </a:endParaRPr>
          </a:p>
          <a:p>
            <a:r>
              <a:rPr lang="ru-RU" b="1">
                <a:solidFill>
                  <a:srgbClr val="FF3300"/>
                </a:solidFill>
                <a:latin typeface="Times New Roman" pitchFamily="18" charset="0"/>
              </a:rPr>
              <a:t>И бои на Днестре, и смертельные раны солдат,</a:t>
            </a:r>
            <a:endParaRPr lang="ru-RU">
              <a:solidFill>
                <a:srgbClr val="FF3300"/>
              </a:solidFill>
              <a:latin typeface="Times New Roman" pitchFamily="18" charset="0"/>
            </a:endParaRPr>
          </a:p>
          <a:p>
            <a:r>
              <a:rPr lang="ru-RU" b="1">
                <a:solidFill>
                  <a:srgbClr val="FF3300"/>
                </a:solidFill>
                <a:latin typeface="Times New Roman" pitchFamily="18" charset="0"/>
              </a:rPr>
              <a:t>И могилы, где тысячи юных лежат.</a:t>
            </a:r>
            <a:endParaRPr lang="ru-RU">
              <a:solidFill>
                <a:srgbClr val="FF3300"/>
              </a:solidFill>
              <a:latin typeface="Times New Roman" pitchFamily="18" charset="0"/>
            </a:endParaRPr>
          </a:p>
          <a:p>
            <a:r>
              <a:rPr lang="ru-RU" b="1">
                <a:solidFill>
                  <a:srgbClr val="FF3300"/>
                </a:solidFill>
                <a:latin typeface="Times New Roman" pitchFamily="18" charset="0"/>
              </a:rPr>
              <a:t>(С. Гудзенко) </a:t>
            </a:r>
            <a:endParaRPr lang="ru-RU">
              <a:solidFill>
                <a:srgbClr val="FF3300"/>
              </a:solidFill>
              <a:latin typeface="Times New Roman" pitchFamily="18" charset="0"/>
            </a:endParaRPr>
          </a:p>
          <a:p>
            <a:pPr eaLnBrk="0" hangingPunct="0"/>
            <a:endParaRPr lang="ru-RU" sz="1800">
              <a:solidFill>
                <a:srgbClr val="FF3300"/>
              </a:solidFill>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0" y="57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37891" name="Picture 4" descr="отерытка 17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59113" y="260350"/>
            <a:ext cx="31750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6"/>
          <p:cNvSpPr>
            <a:spLocks noChangeArrowheads="1"/>
          </p:cNvSpPr>
          <p:nvPr/>
        </p:nvSpPr>
        <p:spPr bwMode="auto">
          <a:xfrm>
            <a:off x="684213" y="4522788"/>
            <a:ext cx="72723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Гвардии старшина Юдин Василий Леонтьевич воевал  в составе  21-го кавалерийского полка, затем 30-го противотанкового полка,   на Западно-Центральном, 1-м и 2-м Украинском, Белорусском  фронтах. Награжден орденами Красная Звезда, Отечественной войны </a:t>
            </a:r>
            <a:r>
              <a:rPr lang="en-US" b="1">
                <a:latin typeface="Times New Roman" pitchFamily="18" charset="0"/>
              </a:rPr>
              <a:t>II</a:t>
            </a:r>
            <a:r>
              <a:rPr lang="ru-RU" b="1">
                <a:latin typeface="Times New Roman" pitchFamily="18" charset="0"/>
              </a:rPr>
              <a:t>ст., медалью «За Победу над Германией».</a:t>
            </a:r>
            <a:endParaRPr lang="ru-RU">
              <a:latin typeface="Times New Roman" pitchFamily="18" charset="0"/>
            </a:endParaRPr>
          </a:p>
          <a:p>
            <a:pPr algn="l" eaLnBrk="0" hangingPunct="0"/>
            <a:endParaRPr lang="ru-RU">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Медведев"/>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2138" y="0"/>
            <a:ext cx="296068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5"/>
          <p:cNvSpPr>
            <a:spLocks noChangeArrowheads="1"/>
          </p:cNvSpPr>
          <p:nvPr/>
        </p:nvSpPr>
        <p:spPr bwMode="auto">
          <a:xfrm>
            <a:off x="1258888" y="4605338"/>
            <a:ext cx="73453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Кобылин Семен Аникеевич воевал в составе  107 гвардейского стрелкового полка , 34 гвардейской дивизии, 2 Украинского фронта командиром роты связи.  Награжден орденами КрасногоЗнамени,  Отечественной войны 1 и 2 степени, медалями «За освобождение Будапешта», «За взятие Берлина».</a:t>
            </a:r>
            <a:endParaRPr lang="ru-RU">
              <a:latin typeface="Times New Roman" pitchFamily="18" charset="0"/>
            </a:endParaRPr>
          </a:p>
          <a:p>
            <a:pPr algn="l" eaLnBrk="0" hangingPunct="0"/>
            <a:endParaRPr lang="ru-RU">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Рисунок 1" descr="C:\Documents and Settings\имя\Рабочий стол\Охрин А.Б..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59113" y="0"/>
            <a:ext cx="2776537"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5"/>
          <p:cNvSpPr>
            <a:spLocks noChangeArrowheads="1"/>
          </p:cNvSpPr>
          <p:nvPr/>
        </p:nvSpPr>
        <p:spPr bwMode="auto">
          <a:xfrm>
            <a:off x="827088" y="4652963"/>
            <a:ext cx="7632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Охрин Амыр Бедеевич  мобилизован в октябре 1941 года. В составе 470 батальона  охранял  аэродромы, затем в составе 712 стрелкового полка 232 дивизии освобождал Воронеж, Киев дошел до Берлина.</a:t>
            </a:r>
            <a:endParaRPr lang="ru-RU">
              <a:latin typeface="Times New Roman" pitchFamily="18" charset="0"/>
            </a:endParaRPr>
          </a:p>
          <a:p>
            <a:r>
              <a:rPr lang="ru-RU" b="1">
                <a:latin typeface="Times New Roman" pitchFamily="18" charset="0"/>
              </a:rPr>
              <a:t> Награжден   Благодарственным письмом Верховного Главнокомандующего  И.В. Сталина, </a:t>
            </a:r>
            <a:endParaRPr lang="ru-RU">
              <a:latin typeface="Times New Roman" pitchFamily="18" charset="0"/>
            </a:endParaRPr>
          </a:p>
          <a:p>
            <a:r>
              <a:rPr lang="ru-RU" b="1">
                <a:latin typeface="Times New Roman" pitchFamily="18" charset="0"/>
              </a:rPr>
              <a:t>орденом Отечественной войны </a:t>
            </a:r>
            <a:r>
              <a:rPr lang="en-US" b="1">
                <a:latin typeface="Times New Roman" pitchFamily="18" charset="0"/>
              </a:rPr>
              <a:t>II</a:t>
            </a:r>
            <a:r>
              <a:rPr lang="ru-RU" b="1">
                <a:latin typeface="Times New Roman" pitchFamily="18" charset="0"/>
              </a:rPr>
              <a:t>ст., медалями «За боевые заслуги», «За Победу над Германией», юбилейными.</a:t>
            </a:r>
          </a:p>
        </p:txBody>
      </p:sp>
    </p:spTree>
  </p:cSld>
  <p:clrMapOvr>
    <a:masterClrMapping/>
  </p:clrMapOvr>
  <p:transition spd="slow" advClick="0" advTm="10000">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468313" y="590550"/>
            <a:ext cx="8280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t>   </a:t>
            </a:r>
            <a:r>
              <a:rPr lang="ru-RU" sz="1200" b="1">
                <a:solidFill>
                  <a:srgbClr val="FF3300"/>
                </a:solidFill>
                <a:latin typeface="Times New Roman" pitchFamily="18" charset="0"/>
              </a:rPr>
              <a:t>ДЕНЬ ПОБЕДЫ (9 мая 1945г.)</a:t>
            </a:r>
          </a:p>
          <a:p>
            <a:endParaRPr lang="ru-RU" sz="1200" b="1">
              <a:solidFill>
                <a:srgbClr val="FF3300"/>
              </a:solidFill>
              <a:latin typeface="Times New Roman" pitchFamily="18" charset="0"/>
            </a:endParaRPr>
          </a:p>
          <a:p>
            <a:r>
              <a:rPr lang="ru-RU" b="1">
                <a:latin typeface="Times New Roman" pitchFamily="18" charset="0"/>
              </a:rPr>
              <a:t>       Берлинская операция,  последнее решающее наступление Великой Отечественной войны, началась 16 апреля 1945 года.  В операции участвовало 2,5 млн. советских солдат и более 40 тыс. орудий. Фашисты превратили Берлин в неприступную крепость.  Чтобы взять город без больших потерь, в 5 часов утра началась артиллерийская подготовка: ударили залпом 40 тыс. орудий. Красное знамя, водруженное 30 апреля 1945 года разведчиками 756-го полка 150-й стрелковой дивизии М.А. Егоровым и М.В. Кантария над рейхстагом, стало символом Победы. </a:t>
            </a:r>
          </a:p>
        </p:txBody>
      </p:sp>
      <p:pic>
        <p:nvPicPr>
          <p:cNvPr id="40963" name="Picture 5" descr="Челтугашев С"/>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1844675"/>
            <a:ext cx="1938338"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Rectangle 6"/>
          <p:cNvSpPr>
            <a:spLocks noChangeArrowheads="1"/>
          </p:cNvSpPr>
          <p:nvPr/>
        </p:nvSpPr>
        <p:spPr bwMode="auto">
          <a:xfrm>
            <a:off x="250825" y="5584825"/>
            <a:ext cx="8208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b="1">
                <a:latin typeface="Times New Roman" pitchFamily="18" charset="0"/>
              </a:rPr>
              <a:t>Сергей Михайлович Челтугашев был удостоен чести стоять в Почетном карауле во время подписания Акта о капитуляции  фашистской Германии в Берлине.</a:t>
            </a:r>
          </a:p>
        </p:txBody>
      </p:sp>
    </p:spTree>
  </p:cSld>
  <p:clrMapOvr>
    <a:masterClrMapping/>
  </p:clrMapOvr>
  <p:transition spd="slow" advClick="0" advTm="10000">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Grp="1" noChangeAspect="1" noChangeArrowheads="1"/>
          </p:cNvPicPr>
          <p:nvPr>
            <p:ph type="title"/>
          </p:nvPr>
        </p:nvPicPr>
        <p:blipFill>
          <a:blip r:embed="rId2">
            <a:extLst>
              <a:ext uri="{28A0092B-C50C-407E-A947-70E740481C1C}">
                <a14:useLocalDpi xmlns:a14="http://schemas.microsoft.com/office/drawing/2010/main"/>
              </a:ext>
            </a:extLst>
          </a:blip>
          <a:srcRect/>
          <a:stretch>
            <a:fillRect/>
          </a:stretch>
        </p:blipFill>
        <p:spPr>
          <a:xfrm>
            <a:off x="3203575" y="0"/>
            <a:ext cx="2509838" cy="3960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Rectangle 7"/>
          <p:cNvSpPr>
            <a:spLocks noChangeArrowheads="1"/>
          </p:cNvSpPr>
          <p:nvPr/>
        </p:nvSpPr>
        <p:spPr bwMode="auto">
          <a:xfrm>
            <a:off x="2543175" y="4251325"/>
            <a:ext cx="40544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1200" b="1">
                <a:latin typeface="Times New Roman" pitchFamily="18" charset="0"/>
              </a:rPr>
              <a:t>Федоров Николай Дмитриевич</a:t>
            </a:r>
            <a:endParaRPr lang="ru-RU" sz="1200">
              <a:latin typeface="Times New Roman" pitchFamily="18" charset="0"/>
            </a:endParaRPr>
          </a:p>
          <a:p>
            <a:r>
              <a:rPr lang="ru-RU" sz="1200" b="1">
                <a:latin typeface="Times New Roman" pitchFamily="18" charset="0"/>
              </a:rPr>
              <a:t>При форсировании  озера Айгульское   в Крыму</a:t>
            </a:r>
            <a:endParaRPr lang="ru-RU" sz="1200">
              <a:latin typeface="Times New Roman" pitchFamily="18" charset="0"/>
            </a:endParaRPr>
          </a:p>
          <a:p>
            <a:r>
              <a:rPr lang="ru-RU" sz="1200" b="1">
                <a:latin typeface="Times New Roman" pitchFamily="18" charset="0"/>
              </a:rPr>
              <a:t>Федоров с  группой  товарищей ворвался</a:t>
            </a:r>
            <a:endParaRPr lang="ru-RU" sz="1200">
              <a:latin typeface="Times New Roman" pitchFamily="18" charset="0"/>
            </a:endParaRPr>
          </a:p>
          <a:p>
            <a:r>
              <a:rPr lang="ru-RU" sz="1200" b="1">
                <a:latin typeface="Times New Roman" pitchFamily="18" charset="0"/>
              </a:rPr>
              <a:t>на  берег  и  открыл  огонь  из  пулемета.</a:t>
            </a:r>
            <a:endParaRPr lang="ru-RU" sz="1200">
              <a:latin typeface="Times New Roman" pitchFamily="18" charset="0"/>
            </a:endParaRPr>
          </a:p>
          <a:p>
            <a:r>
              <a:rPr lang="ru-RU" sz="1200" b="1">
                <a:latin typeface="Times New Roman" pitchFamily="18" charset="0"/>
              </a:rPr>
              <a:t>Противник  попытался  заставить  замолчать  пулемет</a:t>
            </a:r>
            <a:endParaRPr lang="ru-RU" sz="1200">
              <a:latin typeface="Times New Roman" pitchFamily="18" charset="0"/>
            </a:endParaRPr>
          </a:p>
          <a:p>
            <a:r>
              <a:rPr lang="ru-RU" sz="1200" b="1">
                <a:latin typeface="Times New Roman" pitchFamily="18" charset="0"/>
              </a:rPr>
              <a:t>Николая Федорова,  его  тяжело  ранило, но он не  ушел</a:t>
            </a:r>
            <a:endParaRPr lang="ru-RU" sz="1200">
              <a:latin typeface="Times New Roman" pitchFamily="18" charset="0"/>
            </a:endParaRPr>
          </a:p>
          <a:p>
            <a:r>
              <a:rPr lang="ru-RU" sz="1200" b="1">
                <a:latin typeface="Times New Roman" pitchFamily="18" charset="0"/>
              </a:rPr>
              <a:t>из  поля  боя, продолжал  отстреливаться,  пока  его</a:t>
            </a:r>
            <a:endParaRPr lang="ru-RU" sz="1200">
              <a:latin typeface="Times New Roman" pitchFamily="18" charset="0"/>
            </a:endParaRPr>
          </a:p>
          <a:p>
            <a:r>
              <a:rPr lang="ru-RU" sz="1200" b="1">
                <a:latin typeface="Times New Roman" pitchFamily="18" charset="0"/>
              </a:rPr>
              <a:t>товарищи переправлялись.</a:t>
            </a:r>
          </a:p>
        </p:txBody>
      </p:sp>
    </p:spTree>
  </p:cSld>
  <p:clrMapOvr>
    <a:masterClrMapping/>
  </p:clrMapOvr>
  <p:transition spd="slow" advClick="0" advTm="10000">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539750" y="1092200"/>
            <a:ext cx="82089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t>                                  </a:t>
            </a:r>
            <a:r>
              <a:rPr lang="ru-RU" b="1">
                <a:solidFill>
                  <a:srgbClr val="FF3300"/>
                </a:solidFill>
                <a:latin typeface="Times New Roman" pitchFamily="18" charset="0"/>
              </a:rPr>
              <a:t>ВОЙНА С ЯПОНИЕЙ (9.08.1945г. -  2.09.1945г.)</a:t>
            </a:r>
            <a:r>
              <a:rPr lang="ru-RU" b="1">
                <a:latin typeface="Times New Roman" pitchFamily="18" charset="0"/>
              </a:rPr>
              <a:t> </a:t>
            </a:r>
            <a:endParaRPr lang="ru-RU">
              <a:latin typeface="Times New Roman" pitchFamily="18" charset="0"/>
            </a:endParaRPr>
          </a:p>
          <a:p>
            <a:r>
              <a:rPr lang="ru-RU" b="1">
                <a:latin typeface="Times New Roman" pitchFamily="18" charset="0"/>
              </a:rPr>
              <a:t>                            </a:t>
            </a:r>
            <a:endParaRPr lang="ru-RU">
              <a:latin typeface="Times New Roman" pitchFamily="18" charset="0"/>
            </a:endParaRPr>
          </a:p>
          <a:p>
            <a:r>
              <a:rPr lang="ru-RU">
                <a:latin typeface="Times New Roman" pitchFamily="18" charset="0"/>
              </a:rPr>
              <a:t>       </a:t>
            </a:r>
            <a:r>
              <a:rPr lang="ru-RU" b="1">
                <a:latin typeface="Times New Roman" pitchFamily="18" charset="0"/>
              </a:rPr>
              <a:t>Сухопутные войска  Забайкальского, 1-го Дальневосточного фронтов в взаимодействии с Тихоокеанским флотом начали операцию против  японских агрессоров.  Особенно ожесточенные и кровопролитные схватки развернулись за порт Сейсин, оборудованный с моря и на суше под базу японской армии. </a:t>
            </a:r>
            <a:endParaRPr lang="ru-RU">
              <a:latin typeface="Times New Roman" pitchFamily="18" charset="0"/>
            </a:endParaRPr>
          </a:p>
          <a:p>
            <a:r>
              <a:rPr lang="ru-RU" b="1">
                <a:latin typeface="Times New Roman" pitchFamily="18" charset="0"/>
              </a:rPr>
              <a:t>      2 сентября – Подписание акта о безоговорочной капитуляции империалистической Японии. Окончание второй мировой войны.</a:t>
            </a:r>
          </a:p>
        </p:txBody>
      </p:sp>
      <p:pic>
        <p:nvPicPr>
          <p:cNvPr id="41987"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5650" y="2349500"/>
            <a:ext cx="8191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9613" y="2492375"/>
            <a:ext cx="10763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475" y="2492375"/>
            <a:ext cx="8096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8" descr="отерытка 18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3438" y="2565400"/>
            <a:ext cx="7143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9" descr="отерытка 15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0425" y="2492375"/>
            <a:ext cx="7524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0" descr="отерытка 18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4750" y="2349500"/>
            <a:ext cx="7191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Rectangle 11"/>
          <p:cNvSpPr>
            <a:spLocks noChangeArrowheads="1"/>
          </p:cNvSpPr>
          <p:nvPr/>
        </p:nvSpPr>
        <p:spPr bwMode="auto">
          <a:xfrm>
            <a:off x="395288" y="3676650"/>
            <a:ext cx="7993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a:t>        </a:t>
            </a:r>
            <a:r>
              <a:rPr lang="ru-RU" b="1">
                <a:latin typeface="Times New Roman" pitchFamily="18" charset="0"/>
              </a:rPr>
              <a:t>Маркушин И.Н.                 Тукеев В.Н.                  Березиков С.Н.          Васевицкий Н.Г.           Кочеев И.М.                     Тыдыков М.З.</a:t>
            </a:r>
          </a:p>
          <a:p>
            <a:pPr algn="l" eaLnBrk="0" hangingPunct="0"/>
            <a:endParaRPr lang="ru-RU" sz="1800" b="1">
              <a:latin typeface="Times New Roman" pitchFamily="18" charset="0"/>
            </a:endParaRPr>
          </a:p>
        </p:txBody>
      </p:sp>
      <p:pic>
        <p:nvPicPr>
          <p:cNvPr id="41994" name="Picture 12" descr="отерытка 18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4213" y="4076700"/>
            <a:ext cx="8953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3" descr="Дедеев Иван Санакушевич"/>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95513" y="4221163"/>
            <a:ext cx="7810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4" descr="Осокин В"/>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19475" y="4221163"/>
            <a:ext cx="847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5" descr="Клепиков Ф"/>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43438" y="4221163"/>
            <a:ext cx="1076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16" descr="Юрункин В"/>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084888" y="4221163"/>
            <a:ext cx="10096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9" name="Rectangle 17"/>
          <p:cNvSpPr>
            <a:spLocks noChangeArrowheads="1"/>
          </p:cNvSpPr>
          <p:nvPr/>
        </p:nvSpPr>
        <p:spPr bwMode="auto">
          <a:xfrm>
            <a:off x="611188" y="5362575"/>
            <a:ext cx="66786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Нечаев И.И.                            Дедеев И.С.                 Осокин В.А.                 Клепиков Ф.К.                Юрункин В.Б.</a:t>
            </a:r>
          </a:p>
          <a:p>
            <a:pPr algn="l" eaLnBrk="0" hangingPunct="0"/>
            <a:endParaRPr lang="ru-RU" sz="1800" b="1">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Рисунок 1" descr="C:\Documents and Settings\имя\Мои документы\ветераны\березиков.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59113" y="260350"/>
            <a:ext cx="315118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5"/>
          <p:cNvSpPr>
            <a:spLocks noChangeArrowheads="1"/>
          </p:cNvSpPr>
          <p:nvPr/>
        </p:nvSpPr>
        <p:spPr bwMode="auto">
          <a:xfrm>
            <a:off x="395288" y="5030788"/>
            <a:ext cx="84248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b="1">
                <a:latin typeface="Times New Roman" pitchFamily="18" charset="0"/>
              </a:rPr>
              <a:t>Березиков Семен Николаевич родился 21 сентября 1926 года в селе Малая Черга Шебалинского района. В 1943 году был призван в армию. Участник боевых действий с милитаристической Японией. Демобилизован 1950 году, награжден  орденом Отечественной войны 2 степени, медалями «За победу над Германией», «За победу над Японией», юбилейными медалями.</a:t>
            </a:r>
          </a:p>
        </p:txBody>
      </p:sp>
    </p:spTree>
  </p:cSld>
  <p:clrMapOvr>
    <a:masterClrMapping/>
  </p:clrMapOvr>
  <p:transition spd="slow" advClick="0" advTm="10000">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отерытка 15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7675" y="333375"/>
            <a:ext cx="3319463"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5"/>
          <p:cNvSpPr>
            <a:spLocks noChangeArrowheads="1"/>
          </p:cNvSpPr>
          <p:nvPr/>
        </p:nvSpPr>
        <p:spPr bwMode="auto">
          <a:xfrm>
            <a:off x="395288" y="5314950"/>
            <a:ext cx="8208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Кочеев Иван Матвеевич участвовал в разгроме милитаристической Японии. Командир минометной роты выполнял стратегически важные задания командования армии. Награжден медалями «За отвагу», «За Победу над Японией», юбилейными.</a:t>
            </a:r>
          </a:p>
        </p:txBody>
      </p:sp>
    </p:spTree>
  </p:cSld>
  <p:clrMapOvr>
    <a:masterClrMapping/>
  </p:clrMapOvr>
  <p:transition spd="slow" advClick="0" advTm="10000">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3189288" y="484188"/>
            <a:ext cx="2767012"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Зеленые травы, седые отроги…</a:t>
            </a:r>
            <a:endParaRPr lang="ru-RU">
              <a:solidFill>
                <a:srgbClr val="FF3300"/>
              </a:solidFill>
              <a:latin typeface="Times New Roman" pitchFamily="18" charset="0"/>
            </a:endParaRPr>
          </a:p>
          <a:p>
            <a:r>
              <a:rPr lang="ru-RU" b="1">
                <a:solidFill>
                  <a:srgbClr val="FF3300"/>
                </a:solidFill>
                <a:latin typeface="Times New Roman" pitchFamily="18" charset="0"/>
              </a:rPr>
              <a:t>Все дальше и дальше уходят дороги…</a:t>
            </a:r>
            <a:endParaRPr lang="ru-RU">
              <a:solidFill>
                <a:srgbClr val="FF3300"/>
              </a:solidFill>
              <a:latin typeface="Times New Roman" pitchFamily="18" charset="0"/>
            </a:endParaRPr>
          </a:p>
          <a:p>
            <a:r>
              <a:rPr lang="ru-RU" b="1">
                <a:solidFill>
                  <a:srgbClr val="FF3300"/>
                </a:solidFill>
                <a:latin typeface="Times New Roman" pitchFamily="18" charset="0"/>
              </a:rPr>
              <a:t>По этим дорогам в одну из атак</a:t>
            </a:r>
            <a:endParaRPr lang="ru-RU">
              <a:solidFill>
                <a:srgbClr val="FF3300"/>
              </a:solidFill>
              <a:latin typeface="Times New Roman" pitchFamily="18" charset="0"/>
            </a:endParaRPr>
          </a:p>
          <a:p>
            <a:r>
              <a:rPr lang="ru-RU" b="1">
                <a:solidFill>
                  <a:srgbClr val="FF3300"/>
                </a:solidFill>
                <a:latin typeface="Times New Roman" pitchFamily="18" charset="0"/>
              </a:rPr>
              <a:t>Умчал и отца моего аргымак.</a:t>
            </a:r>
            <a:endParaRPr lang="ru-RU">
              <a:solidFill>
                <a:srgbClr val="FF3300"/>
              </a:solidFill>
              <a:latin typeface="Times New Roman" pitchFamily="18" charset="0"/>
            </a:endParaRPr>
          </a:p>
          <a:p>
            <a:r>
              <a:rPr lang="ru-RU" b="1">
                <a:solidFill>
                  <a:srgbClr val="FF3300"/>
                </a:solidFill>
                <a:latin typeface="Times New Roman" pitchFamily="18" charset="0"/>
              </a:rPr>
              <a:t>А я его жду и считаю года…</a:t>
            </a:r>
            <a:endParaRPr lang="ru-RU">
              <a:solidFill>
                <a:srgbClr val="FF3300"/>
              </a:solidFill>
              <a:latin typeface="Times New Roman" pitchFamily="18" charset="0"/>
            </a:endParaRPr>
          </a:p>
          <a:p>
            <a:r>
              <a:rPr lang="ru-RU" b="1">
                <a:solidFill>
                  <a:srgbClr val="FF3300"/>
                </a:solidFill>
                <a:latin typeface="Times New Roman" pitchFamily="18" charset="0"/>
              </a:rPr>
              <a:t>Но он не вернется уже никогда,</a:t>
            </a:r>
            <a:endParaRPr lang="ru-RU">
              <a:solidFill>
                <a:srgbClr val="FF3300"/>
              </a:solidFill>
              <a:latin typeface="Times New Roman" pitchFamily="18" charset="0"/>
            </a:endParaRPr>
          </a:p>
          <a:p>
            <a:r>
              <a:rPr lang="ru-RU" b="1">
                <a:solidFill>
                  <a:srgbClr val="FF3300"/>
                </a:solidFill>
                <a:latin typeface="Times New Roman" pitchFamily="18" charset="0"/>
              </a:rPr>
              <a:t>А там на развилке суровых дорог</a:t>
            </a:r>
            <a:endParaRPr lang="ru-RU">
              <a:solidFill>
                <a:srgbClr val="FF3300"/>
              </a:solidFill>
              <a:latin typeface="Times New Roman" pitchFamily="18" charset="0"/>
            </a:endParaRPr>
          </a:p>
          <a:p>
            <a:r>
              <a:rPr lang="ru-RU" b="1">
                <a:solidFill>
                  <a:srgbClr val="FF3300"/>
                </a:solidFill>
                <a:latin typeface="Times New Roman" pitchFamily="18" charset="0"/>
              </a:rPr>
              <a:t>Из мрамора вырос бессмертный цветок,</a:t>
            </a:r>
            <a:endParaRPr lang="ru-RU">
              <a:solidFill>
                <a:srgbClr val="FF3300"/>
              </a:solidFill>
              <a:latin typeface="Times New Roman" pitchFamily="18" charset="0"/>
            </a:endParaRPr>
          </a:p>
          <a:p>
            <a:r>
              <a:rPr lang="ru-RU" b="1">
                <a:solidFill>
                  <a:srgbClr val="FF3300"/>
                </a:solidFill>
                <a:latin typeface="Times New Roman" pitchFamily="18" charset="0"/>
              </a:rPr>
              <a:t>Во славу героям, во славу бойцам</a:t>
            </a:r>
            <a:endParaRPr lang="ru-RU">
              <a:solidFill>
                <a:srgbClr val="FF3300"/>
              </a:solidFill>
              <a:latin typeface="Times New Roman" pitchFamily="18" charset="0"/>
            </a:endParaRPr>
          </a:p>
          <a:p>
            <a:r>
              <a:rPr lang="ru-RU" b="1">
                <a:solidFill>
                  <a:srgbClr val="FF3300"/>
                </a:solidFill>
                <a:latin typeface="Times New Roman" pitchFamily="18" charset="0"/>
              </a:rPr>
              <a:t>На память седым и на память юнцам.</a:t>
            </a:r>
          </a:p>
          <a:p>
            <a:r>
              <a:rPr lang="ru-RU" b="1">
                <a:solidFill>
                  <a:srgbClr val="FF3300"/>
                </a:solidFill>
                <a:latin typeface="Times New Roman" pitchFamily="18" charset="0"/>
              </a:rPr>
              <a:t>                                                   Э.Тоюшев</a:t>
            </a:r>
            <a:r>
              <a:rPr lang="ru-RU">
                <a:solidFill>
                  <a:srgbClr val="FF3300"/>
                </a:solidFill>
              </a:rPr>
              <a:t> </a:t>
            </a:r>
          </a:p>
        </p:txBody>
      </p:sp>
      <p:pic>
        <p:nvPicPr>
          <p:cNvPr id="45059"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8175" y="2420938"/>
            <a:ext cx="57054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6"/>
          <p:cNvSpPr>
            <a:spLocks noChangeArrowheads="1"/>
          </p:cNvSpPr>
          <p:nvPr/>
        </p:nvSpPr>
        <p:spPr bwMode="auto">
          <a:xfrm>
            <a:off x="2341563" y="5754688"/>
            <a:ext cx="44624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                Ветераны Великой Отечественной войны с. Беш-Озек</a:t>
            </a:r>
            <a:endParaRPr lang="ru-RU">
              <a:latin typeface="Times New Roman" pitchFamily="18" charset="0"/>
            </a:endParaRPr>
          </a:p>
          <a:p>
            <a:pPr algn="l" eaLnBrk="0" hangingPunct="0"/>
            <a:endParaRPr lang="ru-RU" sz="1800">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Рисунок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4075" y="476250"/>
            <a:ext cx="5903913"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5"/>
          <p:cNvSpPr>
            <a:spLocks noChangeArrowheads="1"/>
          </p:cNvSpPr>
          <p:nvPr/>
        </p:nvSpPr>
        <p:spPr bwMode="auto">
          <a:xfrm>
            <a:off x="2341563" y="4522788"/>
            <a:ext cx="44624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Ветераны Великой Отечественной войны с. Беш-Озек, 9 мая, 1989г.</a:t>
            </a:r>
            <a:endParaRPr lang="ru-RU">
              <a:latin typeface="Times New Roman" pitchFamily="18" charset="0"/>
            </a:endParaRPr>
          </a:p>
          <a:p>
            <a:pPr algn="l" eaLnBrk="0" hangingPunct="0"/>
            <a:r>
              <a:rPr lang="ru-RU" b="1">
                <a:latin typeface="Times New Roman" pitchFamily="18" charset="0"/>
              </a:rPr>
              <a:t>Ушли на фронт 79 чел., не  вернулись- 60чел.</a:t>
            </a:r>
          </a:p>
        </p:txBody>
      </p:sp>
      <p:sp>
        <p:nvSpPr>
          <p:cNvPr id="46084" name="Rectangle 6"/>
          <p:cNvSpPr>
            <a:spLocks noChangeArrowheads="1"/>
          </p:cNvSpPr>
          <p:nvPr/>
        </p:nvSpPr>
        <p:spPr bwMode="auto">
          <a:xfrm>
            <a:off x="3389313" y="5110163"/>
            <a:ext cx="2911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               </a:t>
            </a:r>
            <a:r>
              <a:rPr lang="ru-RU" b="1">
                <a:solidFill>
                  <a:srgbClr val="FF3300"/>
                </a:solidFill>
                <a:latin typeface="Times New Roman" pitchFamily="18" charset="0"/>
              </a:rPr>
              <a:t>Дрались с врагом под Сталинградом</a:t>
            </a:r>
          </a:p>
          <a:p>
            <a:r>
              <a:rPr lang="ru-RU" b="1">
                <a:solidFill>
                  <a:srgbClr val="FF3300"/>
                </a:solidFill>
                <a:latin typeface="Times New Roman" pitchFamily="18" charset="0"/>
              </a:rPr>
              <a:t>    С сибирской стойкостью отцы.</a:t>
            </a:r>
          </a:p>
          <a:p>
            <a:r>
              <a:rPr lang="ru-RU" b="1">
                <a:solidFill>
                  <a:srgbClr val="FF3300"/>
                </a:solidFill>
                <a:latin typeface="Times New Roman" pitchFamily="18" charset="0"/>
              </a:rPr>
              <a:t>   И мы фашистов гнали стадом-</a:t>
            </a:r>
          </a:p>
          <a:p>
            <a:r>
              <a:rPr lang="ru-RU" b="1">
                <a:solidFill>
                  <a:srgbClr val="FF3300"/>
                </a:solidFill>
                <a:latin typeface="Times New Roman" pitchFamily="18" charset="0"/>
              </a:rPr>
              <a:t>Тогда еще совсем еще юнцы.</a:t>
            </a:r>
          </a:p>
        </p:txBody>
      </p:sp>
    </p:spTree>
  </p:cSld>
  <p:clrMapOvr>
    <a:masterClrMapping/>
  </p:clrMapOvr>
  <p:transition spd="slow" advClick="0" advTm="10000">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фронтовики с"/>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3713" y="620713"/>
            <a:ext cx="6191250"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5"/>
          <p:cNvSpPr>
            <a:spLocks noChangeArrowheads="1"/>
          </p:cNvSpPr>
          <p:nvPr/>
        </p:nvSpPr>
        <p:spPr bwMode="auto">
          <a:xfrm>
            <a:off x="2627313" y="4600575"/>
            <a:ext cx="3876675"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Ветераны Великой Отечественной войны с . Каспа, 1980г.  Ушли на фронт – 138 чел., не вернулись- 111 чел.</a:t>
            </a:r>
            <a:endParaRPr lang="ru-RU">
              <a:latin typeface="Times New Roman" pitchFamily="18" charset="0"/>
            </a:endParaRPr>
          </a:p>
          <a:p>
            <a:pPr algn="l" eaLnBrk="0" hangingPunct="0"/>
            <a:endParaRPr lang="ru-RU" sz="1800">
              <a:latin typeface="Times New Roman" pitchFamily="18" charset="0"/>
            </a:endParaRPr>
          </a:p>
        </p:txBody>
      </p:sp>
      <p:sp>
        <p:nvSpPr>
          <p:cNvPr id="47108" name="Rectangle 6"/>
          <p:cNvSpPr>
            <a:spLocks noChangeArrowheads="1"/>
          </p:cNvSpPr>
          <p:nvPr/>
        </p:nvSpPr>
        <p:spPr bwMode="auto">
          <a:xfrm>
            <a:off x="3448050" y="5129213"/>
            <a:ext cx="2247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Зовут теперь нас «ветераны»,</a:t>
            </a:r>
          </a:p>
          <a:p>
            <a:r>
              <a:rPr lang="ru-RU" b="1">
                <a:solidFill>
                  <a:srgbClr val="FF3300"/>
                </a:solidFill>
                <a:latin typeface="Times New Roman" pitchFamily="18" charset="0"/>
              </a:rPr>
              <a:t>На встрече – поредевший строй.</a:t>
            </a:r>
          </a:p>
          <a:p>
            <a:r>
              <a:rPr lang="ru-RU" b="1">
                <a:solidFill>
                  <a:srgbClr val="FF3300"/>
                </a:solidFill>
                <a:latin typeface="Times New Roman" pitchFamily="18" charset="0"/>
              </a:rPr>
              <a:t>И с нами ноющие раны.</a:t>
            </a:r>
          </a:p>
          <a:p>
            <a:r>
              <a:rPr lang="ru-RU" b="1">
                <a:solidFill>
                  <a:srgbClr val="FF3300"/>
                </a:solidFill>
                <a:latin typeface="Times New Roman" pitchFamily="18" charset="0"/>
              </a:rPr>
              <a:t>И список болей послужной.</a:t>
            </a:r>
          </a:p>
        </p:txBody>
      </p:sp>
    </p:spTree>
  </p:cSld>
  <p:clrMapOvr>
    <a:masterClrMapping/>
  </p:clrMapOvr>
  <p:transition spd="slow" advClick="0" advTm="10000">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Улус-Черга ветераны"/>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9250" y="476250"/>
            <a:ext cx="6192838"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5"/>
          <p:cNvSpPr>
            <a:spLocks noChangeArrowheads="1"/>
          </p:cNvSpPr>
          <p:nvPr/>
        </p:nvSpPr>
        <p:spPr bwMode="auto">
          <a:xfrm>
            <a:off x="1619250" y="4529138"/>
            <a:ext cx="6481763"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                                 Ветераны  Великой Отечественной войны Улус-Чергинского сельского Совета,1985г.</a:t>
            </a:r>
          </a:p>
          <a:p>
            <a:pPr algn="l"/>
            <a:r>
              <a:rPr lang="ru-RU" b="1">
                <a:latin typeface="Times New Roman" pitchFamily="18" charset="0"/>
              </a:rPr>
              <a:t>                                  Ушли на фронт146чел.,  не  вернулись -106 чел</a:t>
            </a:r>
            <a:endParaRPr lang="ru-RU">
              <a:latin typeface="Times New Roman" pitchFamily="18" charset="0"/>
            </a:endParaRPr>
          </a:p>
          <a:p>
            <a:pPr algn="l" eaLnBrk="0" hangingPunct="0"/>
            <a:endParaRPr lang="ru-RU" sz="1800">
              <a:latin typeface="Times New Roman" pitchFamily="18" charset="0"/>
            </a:endParaRPr>
          </a:p>
        </p:txBody>
      </p:sp>
      <p:sp>
        <p:nvSpPr>
          <p:cNvPr id="48132" name="Rectangle 6"/>
          <p:cNvSpPr>
            <a:spLocks noChangeArrowheads="1"/>
          </p:cNvSpPr>
          <p:nvPr/>
        </p:nvSpPr>
        <p:spPr bwMode="auto">
          <a:xfrm>
            <a:off x="3430588" y="5094288"/>
            <a:ext cx="22828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a:t> </a:t>
            </a:r>
            <a:r>
              <a:rPr lang="ru-RU" b="1">
                <a:solidFill>
                  <a:srgbClr val="FF3300"/>
                </a:solidFill>
                <a:latin typeface="Times New Roman" pitchFamily="18" charset="0"/>
              </a:rPr>
              <a:t>Штыки от стужи побелели,</a:t>
            </a:r>
            <a:endParaRPr lang="ru-RU">
              <a:solidFill>
                <a:srgbClr val="FF3300"/>
              </a:solidFill>
              <a:latin typeface="Times New Roman" pitchFamily="18" charset="0"/>
            </a:endParaRPr>
          </a:p>
          <a:p>
            <a:r>
              <a:rPr lang="ru-RU" b="1">
                <a:solidFill>
                  <a:srgbClr val="FF3300"/>
                </a:solidFill>
                <a:latin typeface="Times New Roman" pitchFamily="18" charset="0"/>
              </a:rPr>
              <a:t>Снега мерцали синевой.</a:t>
            </a:r>
            <a:endParaRPr lang="ru-RU">
              <a:solidFill>
                <a:srgbClr val="FF3300"/>
              </a:solidFill>
              <a:latin typeface="Times New Roman" pitchFamily="18" charset="0"/>
            </a:endParaRPr>
          </a:p>
          <a:p>
            <a:r>
              <a:rPr lang="ru-RU" b="1">
                <a:solidFill>
                  <a:srgbClr val="FF3300"/>
                </a:solidFill>
                <a:latin typeface="Times New Roman" pitchFamily="18" charset="0"/>
              </a:rPr>
              <a:t>Мы, в первый раз надев шинели,</a:t>
            </a:r>
            <a:endParaRPr lang="ru-RU">
              <a:solidFill>
                <a:srgbClr val="FF3300"/>
              </a:solidFill>
              <a:latin typeface="Times New Roman" pitchFamily="18" charset="0"/>
            </a:endParaRPr>
          </a:p>
          <a:p>
            <a:r>
              <a:rPr lang="ru-RU" b="1">
                <a:solidFill>
                  <a:srgbClr val="FF3300"/>
                </a:solidFill>
                <a:latin typeface="Times New Roman" pitchFamily="18" charset="0"/>
              </a:rPr>
              <a:t>Сурово бились под Москвой.</a:t>
            </a:r>
            <a:endParaRPr lang="ru-RU">
              <a:solidFill>
                <a:srgbClr val="FF3300"/>
              </a:solidFill>
              <a:latin typeface="Times New Roman" pitchFamily="18" charset="0"/>
            </a:endParaRPr>
          </a:p>
          <a:p>
            <a:r>
              <a:rPr lang="ru-RU" b="1">
                <a:solidFill>
                  <a:srgbClr val="FF3300"/>
                </a:solidFill>
                <a:latin typeface="Times New Roman" pitchFamily="18" charset="0"/>
              </a:rPr>
              <a:t>                  (И.Иванов</a:t>
            </a:r>
            <a:r>
              <a:rPr lang="ru-RU">
                <a:solidFill>
                  <a:srgbClr val="FF3300"/>
                </a:solidFill>
                <a:latin typeface="Times New Roman" pitchFamily="18" charset="0"/>
              </a:rPr>
              <a:t>)        </a:t>
            </a:r>
          </a:p>
        </p:txBody>
      </p:sp>
      <p:pic>
        <p:nvPicPr>
          <p:cNvPr id="5" name="Lev-Leschenko-Den_-Pobedy-Pesnya-75-muz-Davida-Tuhmanova---st-Vladimira-Haritonova(muzofon.com).mp3">
            <a:hlinkClick r:id="" action="ppaction://media"/>
          </p:cNvPr>
          <p:cNvPicPr>
            <a:picLocks noRot="1" noChangeAspect="1"/>
          </p:cNvPicPr>
          <p:nvPr>
            <a:audioFile r:link="rId1"/>
          </p:nvPr>
        </p:nvPicPr>
        <p:blipFill>
          <a:blip r:embed="rId4"/>
          <a:stretch>
            <a:fillRect/>
          </a:stretch>
        </p:blipFill>
        <p:spPr>
          <a:xfrm>
            <a:off x="361950" y="6099175"/>
            <a:ext cx="609600" cy="609600"/>
          </a:xfrm>
          <a:prstGeom prst="rect">
            <a:avLst/>
          </a:prstGeom>
        </p:spPr>
      </p:pic>
    </p:spTree>
  </p:cSld>
  <p:clrMapOvr>
    <a:masterClrMapping/>
  </p:clrMapOvr>
  <p:transition spd="slow" advClick="0" advTm="10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600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9" showWhenStopped="0">
                <p:cTn id="7" repeatCount="2000"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Рисунок 3" descr="C:\Documents and Settings\имя\Рабочий стол\Ветераны Дъектиека.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5513" y="692150"/>
            <a:ext cx="5040312"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5"/>
          <p:cNvSpPr>
            <a:spLocks noChangeArrowheads="1"/>
          </p:cNvSpPr>
          <p:nvPr/>
        </p:nvSpPr>
        <p:spPr bwMode="auto">
          <a:xfrm>
            <a:off x="2774950" y="4408488"/>
            <a:ext cx="35956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Ветераны Великой Отечественной войны с. Дъектиек</a:t>
            </a:r>
            <a:endParaRPr lang="ru-RU">
              <a:latin typeface="Times New Roman" pitchFamily="18" charset="0"/>
            </a:endParaRPr>
          </a:p>
          <a:p>
            <a:r>
              <a:rPr lang="ru-RU" b="1">
                <a:latin typeface="Times New Roman" pitchFamily="18" charset="0"/>
              </a:rPr>
              <a:t>9 мая 1994г.</a:t>
            </a:r>
          </a:p>
          <a:p>
            <a:r>
              <a:rPr lang="ru-RU" b="1">
                <a:latin typeface="Times New Roman" pitchFamily="18" charset="0"/>
              </a:rPr>
              <a:t>Ушли на фронт- 77 чел., не  вернулись- 47 чел.</a:t>
            </a:r>
          </a:p>
        </p:txBody>
      </p:sp>
      <p:sp>
        <p:nvSpPr>
          <p:cNvPr id="49156" name="Rectangle 6"/>
          <p:cNvSpPr>
            <a:spLocks noChangeArrowheads="1"/>
          </p:cNvSpPr>
          <p:nvPr/>
        </p:nvSpPr>
        <p:spPr bwMode="auto">
          <a:xfrm>
            <a:off x="3040063" y="5146675"/>
            <a:ext cx="3063875"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Мы в сердце нашем бережем поныне</a:t>
            </a:r>
            <a:endParaRPr lang="ru-RU">
              <a:solidFill>
                <a:srgbClr val="FF3300"/>
              </a:solidFill>
              <a:latin typeface="Times New Roman" pitchFamily="18" charset="0"/>
            </a:endParaRPr>
          </a:p>
          <a:p>
            <a:r>
              <a:rPr lang="ru-RU" b="1">
                <a:solidFill>
                  <a:srgbClr val="FF3300"/>
                </a:solidFill>
                <a:latin typeface="Times New Roman" pitchFamily="18" charset="0"/>
              </a:rPr>
              <a:t>Тех, кто в сраженьях встретил смертный час.</a:t>
            </a:r>
            <a:endParaRPr lang="ru-RU">
              <a:solidFill>
                <a:srgbClr val="FF3300"/>
              </a:solidFill>
              <a:latin typeface="Times New Roman" pitchFamily="18" charset="0"/>
            </a:endParaRPr>
          </a:p>
          <a:p>
            <a:r>
              <a:rPr lang="ru-RU" b="1">
                <a:solidFill>
                  <a:srgbClr val="FF3300"/>
                </a:solidFill>
                <a:latin typeface="Times New Roman" pitchFamily="18" charset="0"/>
              </a:rPr>
              <a:t>И стал воспоминаньем и святыней,</a:t>
            </a:r>
            <a:endParaRPr lang="ru-RU">
              <a:solidFill>
                <a:srgbClr val="FF3300"/>
              </a:solidFill>
              <a:latin typeface="Times New Roman" pitchFamily="18" charset="0"/>
            </a:endParaRPr>
          </a:p>
          <a:p>
            <a:r>
              <a:rPr lang="ru-RU" b="1">
                <a:solidFill>
                  <a:srgbClr val="FF3300"/>
                </a:solidFill>
                <a:latin typeface="Times New Roman" pitchFamily="18" charset="0"/>
              </a:rPr>
              <a:t>В далекий путь уйдя от нас.</a:t>
            </a:r>
            <a:endParaRPr lang="ru-RU">
              <a:solidFill>
                <a:srgbClr val="FF3300"/>
              </a:solidFill>
              <a:latin typeface="Times New Roman" pitchFamily="18" charset="0"/>
            </a:endParaRPr>
          </a:p>
          <a:p>
            <a:pPr eaLnBrk="0" hangingPunct="0"/>
            <a:endParaRPr lang="ru-RU" sz="1800">
              <a:solidFill>
                <a:srgbClr val="FF3300"/>
              </a:solidFill>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15" descr="C:\Users\Актел школа\Documents\Scan\ВОВ\Scan_20140908_07054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3713" y="620713"/>
            <a:ext cx="5256212"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5"/>
          <p:cNvSpPr>
            <a:spLocks noChangeArrowheads="1"/>
          </p:cNvSpPr>
          <p:nvPr/>
        </p:nvSpPr>
        <p:spPr bwMode="auto">
          <a:xfrm>
            <a:off x="2478088" y="4189413"/>
            <a:ext cx="41894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Ветераны Великой Отечественной войны с. Актел, 9 мая 1975г. Ушли на фронт – 116 чел., не  вернулись- 37чел.</a:t>
            </a:r>
            <a:endParaRPr lang="ru-RU">
              <a:latin typeface="Times New Roman" pitchFamily="18" charset="0"/>
            </a:endParaRPr>
          </a:p>
          <a:p>
            <a:pPr algn="l" eaLnBrk="0" hangingPunct="0"/>
            <a:endParaRPr lang="ru-RU" sz="1800">
              <a:latin typeface="Times New Roman" pitchFamily="18" charset="0"/>
            </a:endParaRPr>
          </a:p>
        </p:txBody>
      </p:sp>
      <p:sp>
        <p:nvSpPr>
          <p:cNvPr id="50180" name="Rectangle 6"/>
          <p:cNvSpPr>
            <a:spLocks noChangeArrowheads="1"/>
          </p:cNvSpPr>
          <p:nvPr/>
        </p:nvSpPr>
        <p:spPr bwMode="auto">
          <a:xfrm>
            <a:off x="3076575" y="4989513"/>
            <a:ext cx="3367088"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Мы помним их последние призывы,</a:t>
            </a:r>
            <a:endParaRPr lang="ru-RU">
              <a:solidFill>
                <a:srgbClr val="FF3300"/>
              </a:solidFill>
              <a:latin typeface="Times New Roman" pitchFamily="18" charset="0"/>
            </a:endParaRPr>
          </a:p>
          <a:p>
            <a:r>
              <a:rPr lang="ru-RU" b="1">
                <a:solidFill>
                  <a:srgbClr val="FF3300"/>
                </a:solidFill>
                <a:latin typeface="Times New Roman" pitchFamily="18" charset="0"/>
              </a:rPr>
              <a:t>                 За нашу жизнь пришлось им жертвой пасть.</a:t>
            </a:r>
            <a:endParaRPr lang="ru-RU">
              <a:solidFill>
                <a:srgbClr val="FF3300"/>
              </a:solidFill>
              <a:latin typeface="Times New Roman" pitchFamily="18" charset="0"/>
            </a:endParaRPr>
          </a:p>
          <a:p>
            <a:r>
              <a:rPr lang="ru-RU" b="1">
                <a:solidFill>
                  <a:srgbClr val="FF3300"/>
                </a:solidFill>
                <a:latin typeface="Times New Roman" pitchFamily="18" charset="0"/>
              </a:rPr>
              <a:t>            Ценой судьбы их прерванной – мы живы,</a:t>
            </a:r>
            <a:endParaRPr lang="ru-RU">
              <a:solidFill>
                <a:srgbClr val="FF3300"/>
              </a:solidFill>
              <a:latin typeface="Times New Roman" pitchFamily="18" charset="0"/>
            </a:endParaRPr>
          </a:p>
          <a:p>
            <a:r>
              <a:rPr lang="ru-RU" b="1">
                <a:solidFill>
                  <a:srgbClr val="FF3300"/>
                </a:solidFill>
                <a:latin typeface="Times New Roman" pitchFamily="18" charset="0"/>
              </a:rPr>
              <a:t>Мы счастья их наследовали часть.</a:t>
            </a:r>
            <a:endParaRPr lang="ru-RU">
              <a:solidFill>
                <a:srgbClr val="FF3300"/>
              </a:solidFill>
              <a:latin typeface="Times New Roman" pitchFamily="18" charset="0"/>
            </a:endParaRPr>
          </a:p>
          <a:p>
            <a:r>
              <a:rPr lang="ru-RU" b="1">
                <a:solidFill>
                  <a:srgbClr val="FF3300"/>
                </a:solidFill>
                <a:latin typeface="Times New Roman" pitchFamily="18" charset="0"/>
              </a:rPr>
              <a:t>                                                      Р. Ованесян</a:t>
            </a:r>
          </a:p>
        </p:txBody>
      </p:sp>
    </p:spTree>
  </p:cSld>
  <p:clrMapOvr>
    <a:masterClrMapping/>
  </p:clrMapOvr>
  <p:transition spd="slow" advClick="0" advTm="10000">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Рисунок 13" descr="C:\Documents and Settings\имя\Рабочий стол\Сюмак\открытка 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4075" y="404813"/>
            <a:ext cx="46085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5"/>
          <p:cNvSpPr>
            <a:spLocks noChangeArrowheads="1"/>
          </p:cNvSpPr>
          <p:nvPr/>
        </p:nvSpPr>
        <p:spPr bwMode="auto">
          <a:xfrm>
            <a:off x="1939925" y="4046538"/>
            <a:ext cx="5265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Сюмак Е. Н.,  Плетнева  М. А., Владыкина Н.И., </a:t>
            </a:r>
            <a:endParaRPr lang="ru-RU">
              <a:latin typeface="Times New Roman" pitchFamily="18" charset="0"/>
            </a:endParaRPr>
          </a:p>
          <a:p>
            <a:r>
              <a:rPr lang="ru-RU" b="1">
                <a:latin typeface="Times New Roman" pitchFamily="18" charset="0"/>
              </a:rPr>
              <a:t>  Соколова К.Е.,  Челтугашева А.С., Домрачева Е.И., Вербицкая Е.М., Чурина Н.А.</a:t>
            </a:r>
          </a:p>
        </p:txBody>
      </p:sp>
      <p:sp>
        <p:nvSpPr>
          <p:cNvPr id="51204" name="Rectangle 7"/>
          <p:cNvSpPr>
            <a:spLocks noChangeArrowheads="1"/>
          </p:cNvSpPr>
          <p:nvPr/>
        </p:nvSpPr>
        <p:spPr bwMode="auto">
          <a:xfrm>
            <a:off x="2700338" y="4724400"/>
            <a:ext cx="38163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cs typeface="Times New Roman" pitchFamily="18" charset="0"/>
              </a:rPr>
              <a:t>До сих пор  не совсем понимаю,</a:t>
            </a:r>
            <a:endParaRPr lang="ru-RU">
              <a:solidFill>
                <a:srgbClr val="FF3300"/>
              </a:solidFill>
              <a:latin typeface="Times New Roman" pitchFamily="18" charset="0"/>
            </a:endParaRPr>
          </a:p>
          <a:p>
            <a:pPr eaLnBrk="0" hangingPunct="0"/>
            <a:r>
              <a:rPr lang="ru-RU" b="1">
                <a:solidFill>
                  <a:srgbClr val="FF3300"/>
                </a:solidFill>
                <a:latin typeface="Times New Roman" pitchFamily="18" charset="0"/>
                <a:cs typeface="Times New Roman" pitchFamily="18" charset="0"/>
              </a:rPr>
              <a:t>Как же я, и худа, и мала,</a:t>
            </a:r>
            <a:endParaRPr lang="ru-RU">
              <a:solidFill>
                <a:srgbClr val="FF3300"/>
              </a:solidFill>
              <a:latin typeface="Times New Roman" pitchFamily="18" charset="0"/>
            </a:endParaRPr>
          </a:p>
          <a:p>
            <a:pPr eaLnBrk="0" hangingPunct="0"/>
            <a:r>
              <a:rPr lang="ru-RU" b="1">
                <a:solidFill>
                  <a:srgbClr val="FF3300"/>
                </a:solidFill>
                <a:latin typeface="Times New Roman" pitchFamily="18" charset="0"/>
                <a:cs typeface="Times New Roman" pitchFamily="18" charset="0"/>
              </a:rPr>
              <a:t>Сквозь пожары к победному маю</a:t>
            </a:r>
            <a:endParaRPr lang="ru-RU">
              <a:solidFill>
                <a:srgbClr val="FF3300"/>
              </a:solidFill>
              <a:latin typeface="Times New Roman" pitchFamily="18" charset="0"/>
            </a:endParaRPr>
          </a:p>
          <a:p>
            <a:pPr eaLnBrk="0" hangingPunct="0"/>
            <a:r>
              <a:rPr lang="ru-RU" b="1">
                <a:solidFill>
                  <a:srgbClr val="FF3300"/>
                </a:solidFill>
                <a:latin typeface="Times New Roman" pitchFamily="18" charset="0"/>
                <a:cs typeface="Times New Roman" pitchFamily="18" charset="0"/>
              </a:rPr>
              <a:t>В кирзачах стопудовых дошла.</a:t>
            </a:r>
            <a:endParaRPr lang="ru-RU">
              <a:solidFill>
                <a:srgbClr val="FF3300"/>
              </a:solidFill>
              <a:latin typeface="Times New Roman" pitchFamily="18" charset="0"/>
            </a:endParaRPr>
          </a:p>
          <a:p>
            <a:pPr eaLnBrk="0" hangingPunct="0"/>
            <a:r>
              <a:rPr lang="ru-RU" b="1">
                <a:solidFill>
                  <a:srgbClr val="FF3300"/>
                </a:solidFill>
                <a:latin typeface="Times New Roman" pitchFamily="18" charset="0"/>
                <a:cs typeface="Times New Roman" pitchFamily="18" charset="0"/>
              </a:rPr>
              <a:t>И откуда взялось столько силы,</a:t>
            </a:r>
            <a:endParaRPr lang="ru-RU">
              <a:solidFill>
                <a:srgbClr val="FF3300"/>
              </a:solidFill>
              <a:latin typeface="Times New Roman" pitchFamily="18" charset="0"/>
            </a:endParaRPr>
          </a:p>
          <a:p>
            <a:pPr eaLnBrk="0" hangingPunct="0"/>
            <a:r>
              <a:rPr lang="ru-RU" b="1">
                <a:solidFill>
                  <a:srgbClr val="FF3300"/>
                </a:solidFill>
                <a:latin typeface="Times New Roman" pitchFamily="18" charset="0"/>
                <a:cs typeface="Times New Roman" pitchFamily="18" charset="0"/>
              </a:rPr>
              <a:t>Даже в самых слабейших из нас?</a:t>
            </a:r>
            <a:endParaRPr lang="ru-RU">
              <a:solidFill>
                <a:srgbClr val="FF3300"/>
              </a:solidFill>
              <a:latin typeface="Times New Roman" pitchFamily="18" charset="0"/>
            </a:endParaRPr>
          </a:p>
          <a:p>
            <a:pPr eaLnBrk="0" hangingPunct="0"/>
            <a:r>
              <a:rPr lang="ru-RU" b="1">
                <a:solidFill>
                  <a:srgbClr val="FF3300"/>
                </a:solidFill>
                <a:latin typeface="Times New Roman" pitchFamily="18" charset="0"/>
                <a:cs typeface="Times New Roman" pitchFamily="18" charset="0"/>
              </a:rPr>
              <a:t>Что гадать!- Был и есть у России</a:t>
            </a:r>
            <a:endParaRPr lang="ru-RU">
              <a:solidFill>
                <a:srgbClr val="FF3300"/>
              </a:solidFill>
              <a:latin typeface="Times New Roman" pitchFamily="18" charset="0"/>
            </a:endParaRPr>
          </a:p>
          <a:p>
            <a:pPr eaLnBrk="0" hangingPunct="0"/>
            <a:r>
              <a:rPr lang="ru-RU" b="1">
                <a:solidFill>
                  <a:srgbClr val="FF3300"/>
                </a:solidFill>
                <a:latin typeface="Times New Roman" pitchFamily="18" charset="0"/>
                <a:cs typeface="Times New Roman" pitchFamily="18" charset="0"/>
              </a:rPr>
              <a:t>Вечной прочности  верный запас.</a:t>
            </a:r>
            <a:endParaRPr lang="ru-RU">
              <a:solidFill>
                <a:srgbClr val="FF3300"/>
              </a:solidFill>
              <a:latin typeface="Times New Roman" pitchFamily="18" charset="0"/>
            </a:endParaRPr>
          </a:p>
          <a:p>
            <a:pPr eaLnBrk="0" hangingPunct="0"/>
            <a:r>
              <a:rPr lang="ru-RU" sz="1400" b="1">
                <a:cs typeface="Times New Roman" pitchFamily="18" charset="0"/>
              </a:rPr>
              <a:t>                                    </a:t>
            </a:r>
            <a:endParaRPr lang="ru-RU" sz="1800"/>
          </a:p>
        </p:txBody>
      </p:sp>
    </p:spTree>
  </p:cSld>
  <p:clrMapOvr>
    <a:masterClrMapping/>
  </p:clrMapOvr>
  <p:transition spd="slow" advClick="0" advTm="10000">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письмо 272"/>
          <p:cNvPicPr>
            <a:picLocks noGrp="1" noChangeAspect="1" noChangeArrowheads="1"/>
          </p:cNvPicPr>
          <p:nvPr>
            <p:ph type="title"/>
          </p:nvPr>
        </p:nvPicPr>
        <p:blipFill>
          <a:blip r:embed="rId2" cstate="email">
            <a:extLst>
              <a:ext uri="{28A0092B-C50C-407E-A947-70E740481C1C}">
                <a14:useLocalDpi xmlns:a14="http://schemas.microsoft.com/office/drawing/2010/main"/>
              </a:ext>
            </a:extLst>
          </a:blip>
          <a:srcRect/>
          <a:stretch>
            <a:fillRect/>
          </a:stretch>
        </p:blipFill>
        <p:spPr>
          <a:xfrm>
            <a:off x="2771775" y="404813"/>
            <a:ext cx="2994025" cy="3802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Rectangle 5"/>
          <p:cNvSpPr>
            <a:spLocks noChangeArrowheads="1"/>
          </p:cNvSpPr>
          <p:nvPr/>
        </p:nvSpPr>
        <p:spPr bwMode="auto">
          <a:xfrm>
            <a:off x="-2060575" y="4373563"/>
            <a:ext cx="13266738"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1400" b="1">
                <a:latin typeface="Times New Roman" pitchFamily="18" charset="0"/>
              </a:rPr>
              <a:t>Попов Алексей Евгеньевич</a:t>
            </a:r>
            <a:r>
              <a:rPr lang="ru-RU" sz="1200" b="1">
                <a:latin typeface="Times New Roman" pitchFamily="18" charset="0"/>
              </a:rPr>
              <a:t> </a:t>
            </a:r>
            <a:endParaRPr lang="ru-RU" sz="1200">
              <a:latin typeface="Times New Roman" pitchFamily="18" charset="0"/>
            </a:endParaRPr>
          </a:p>
          <a:p>
            <a:r>
              <a:rPr lang="ru-RU" sz="1200" b="1">
                <a:latin typeface="Times New Roman" pitchFamily="18" charset="0"/>
              </a:rPr>
              <a:t>В 1942 году  его мобилизовали на фронт. Был в распоряжении Сибирского военного округа, возил грузы для фронта.</a:t>
            </a:r>
            <a:endParaRPr lang="ru-RU" sz="1200">
              <a:latin typeface="Times New Roman" pitchFamily="18" charset="0"/>
            </a:endParaRPr>
          </a:p>
          <a:p>
            <a:r>
              <a:rPr lang="ru-RU" sz="1200" b="1">
                <a:latin typeface="Times New Roman" pitchFamily="18" charset="0"/>
              </a:rPr>
              <a:t>За героический труд в годы войны</a:t>
            </a:r>
            <a:endParaRPr lang="ru-RU" sz="1200">
              <a:latin typeface="Times New Roman" pitchFamily="18" charset="0"/>
            </a:endParaRPr>
          </a:p>
          <a:p>
            <a:r>
              <a:rPr lang="ru-RU" sz="1200" b="1">
                <a:latin typeface="Times New Roman" pitchFamily="18" charset="0"/>
              </a:rPr>
              <a:t>присвоено звание Герой Социалистического труда.</a:t>
            </a:r>
            <a:endParaRPr lang="ru-RU" sz="1200">
              <a:latin typeface="Times New Roman" pitchFamily="18" charset="0"/>
            </a:endParaRPr>
          </a:p>
          <a:p>
            <a:pPr eaLnBrk="0" hangingPunct="0"/>
            <a:r>
              <a:rPr lang="ru-RU" sz="1200">
                <a:latin typeface="Times New Roman" pitchFamily="18" charset="0"/>
              </a:rPr>
              <a:t>                     </a:t>
            </a:r>
          </a:p>
        </p:txBody>
      </p:sp>
    </p:spTree>
  </p:cSld>
  <p:clrMapOvr>
    <a:masterClrMapping/>
  </p:clrMapOvr>
  <p:transition spd="slow" advClick="0" advTm="10000">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Рисунок 18" descr="C:\Documents and Settings\имя\Мои документы\ветераны\акт 1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8538" y="404813"/>
            <a:ext cx="4895850"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5"/>
          <p:cNvSpPr>
            <a:spLocks noChangeArrowheads="1"/>
          </p:cNvSpPr>
          <p:nvPr/>
        </p:nvSpPr>
        <p:spPr bwMode="auto">
          <a:xfrm>
            <a:off x="2155825" y="3897313"/>
            <a:ext cx="4833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Участники торжественного совещания, посвященного 40-летию Победы, </a:t>
            </a:r>
            <a:endParaRPr lang="ru-RU">
              <a:latin typeface="Times New Roman" pitchFamily="18" charset="0"/>
            </a:endParaRPr>
          </a:p>
          <a:p>
            <a:r>
              <a:rPr lang="ru-RU" b="1">
                <a:latin typeface="Times New Roman" pitchFamily="18" charset="0"/>
              </a:rPr>
              <a:t>1985г., с. Шебалино</a:t>
            </a:r>
          </a:p>
        </p:txBody>
      </p:sp>
      <p:sp>
        <p:nvSpPr>
          <p:cNvPr id="52228" name="Rectangle 6"/>
          <p:cNvSpPr>
            <a:spLocks noChangeArrowheads="1"/>
          </p:cNvSpPr>
          <p:nvPr/>
        </p:nvSpPr>
        <p:spPr bwMode="auto">
          <a:xfrm>
            <a:off x="3243263" y="4502150"/>
            <a:ext cx="2657475"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День Победы, как он был от нас далек,</a:t>
            </a:r>
            <a:endParaRPr lang="ru-RU">
              <a:solidFill>
                <a:srgbClr val="FF3300"/>
              </a:solidFill>
              <a:latin typeface="Times New Roman" pitchFamily="18" charset="0"/>
            </a:endParaRPr>
          </a:p>
          <a:p>
            <a:r>
              <a:rPr lang="ru-RU" b="1">
                <a:solidFill>
                  <a:srgbClr val="FF3300"/>
                </a:solidFill>
                <a:latin typeface="Times New Roman" pitchFamily="18" charset="0"/>
              </a:rPr>
              <a:t/>
            </a:r>
            <a:br>
              <a:rPr lang="ru-RU" b="1">
                <a:solidFill>
                  <a:srgbClr val="FF3300"/>
                </a:solidFill>
                <a:latin typeface="Times New Roman" pitchFamily="18" charset="0"/>
              </a:rPr>
            </a:br>
            <a:r>
              <a:rPr lang="ru-RU" b="1">
                <a:solidFill>
                  <a:srgbClr val="FF3300"/>
                </a:solidFill>
                <a:latin typeface="Times New Roman" pitchFamily="18" charset="0"/>
              </a:rPr>
              <a:t>Как в костре потухшем таял уголек.</a:t>
            </a:r>
            <a:endParaRPr lang="ru-RU">
              <a:solidFill>
                <a:srgbClr val="FF3300"/>
              </a:solidFill>
              <a:latin typeface="Times New Roman" pitchFamily="18" charset="0"/>
            </a:endParaRPr>
          </a:p>
          <a:p>
            <a:r>
              <a:rPr lang="ru-RU" b="1">
                <a:solidFill>
                  <a:srgbClr val="FF3300"/>
                </a:solidFill>
                <a:latin typeface="Times New Roman" pitchFamily="18" charset="0"/>
              </a:rPr>
              <a:t/>
            </a:r>
            <a:br>
              <a:rPr lang="ru-RU" b="1">
                <a:solidFill>
                  <a:srgbClr val="FF3300"/>
                </a:solidFill>
                <a:latin typeface="Times New Roman" pitchFamily="18" charset="0"/>
              </a:rPr>
            </a:br>
            <a:r>
              <a:rPr lang="ru-RU" b="1">
                <a:solidFill>
                  <a:srgbClr val="FF3300"/>
                </a:solidFill>
                <a:latin typeface="Times New Roman" pitchFamily="18" charset="0"/>
              </a:rPr>
              <a:t>Были версты, обгорелые, в пыли, -</a:t>
            </a:r>
            <a:endParaRPr lang="ru-RU">
              <a:solidFill>
                <a:srgbClr val="FF3300"/>
              </a:solidFill>
              <a:latin typeface="Times New Roman" pitchFamily="18" charset="0"/>
            </a:endParaRPr>
          </a:p>
          <a:p>
            <a:r>
              <a:rPr lang="ru-RU" b="1">
                <a:solidFill>
                  <a:srgbClr val="FF3300"/>
                </a:solidFill>
                <a:latin typeface="Times New Roman" pitchFamily="18" charset="0"/>
              </a:rPr>
              <a:t/>
            </a:r>
            <a:br>
              <a:rPr lang="ru-RU" b="1">
                <a:solidFill>
                  <a:srgbClr val="FF3300"/>
                </a:solidFill>
                <a:latin typeface="Times New Roman" pitchFamily="18" charset="0"/>
              </a:rPr>
            </a:br>
            <a:r>
              <a:rPr lang="ru-RU" b="1">
                <a:solidFill>
                  <a:srgbClr val="FF3300"/>
                </a:solidFill>
                <a:latin typeface="Times New Roman" pitchFamily="18" charset="0"/>
              </a:rPr>
              <a:t>Этот день мы приближали как могли.</a:t>
            </a:r>
          </a:p>
        </p:txBody>
      </p:sp>
    </p:spTree>
  </p:cSld>
  <p:clrMapOvr>
    <a:masterClrMapping/>
  </p:clrMapOvr>
  <p:transition spd="slow" advClick="0" advTm="10000">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Рисунок 2" descr="C:\Documents and Settings\имя\Рабочий стол\Ветераны с. Камлак.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8175" y="333375"/>
            <a:ext cx="532765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5"/>
          <p:cNvSpPr>
            <a:spLocks noChangeArrowheads="1"/>
          </p:cNvSpPr>
          <p:nvPr/>
        </p:nvSpPr>
        <p:spPr bwMode="auto">
          <a:xfrm>
            <a:off x="2143125" y="4178300"/>
            <a:ext cx="4859338"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Ветераны Великой Отечественной войны с. Камлак, День Победы, 1979г. </a:t>
            </a:r>
          </a:p>
          <a:p>
            <a:pPr algn="l"/>
            <a:r>
              <a:rPr lang="ru-RU" b="1">
                <a:latin typeface="Times New Roman" pitchFamily="18" charset="0"/>
              </a:rPr>
              <a:t>Ушли на фронт- 136 чел., не вернулись- 56 чел.</a:t>
            </a:r>
          </a:p>
          <a:p>
            <a:pPr algn="l"/>
            <a:endParaRPr lang="ru-RU" b="1">
              <a:latin typeface="Times New Roman" pitchFamily="18" charset="0"/>
            </a:endParaRPr>
          </a:p>
          <a:p>
            <a:pPr algn="l"/>
            <a:r>
              <a:rPr lang="ru-RU" b="1">
                <a:latin typeface="Times New Roman" pitchFamily="18" charset="0"/>
              </a:rPr>
              <a:t>                                                      </a:t>
            </a:r>
            <a:r>
              <a:rPr lang="ru-RU" b="1">
                <a:solidFill>
                  <a:srgbClr val="FF3300"/>
                </a:solidFill>
                <a:latin typeface="Times New Roman" pitchFamily="18" charset="0"/>
              </a:rPr>
              <a:t>У отцов лебединое</a:t>
            </a:r>
          </a:p>
          <a:p>
            <a:pPr algn="l"/>
            <a:r>
              <a:rPr lang="ru-RU" b="1">
                <a:solidFill>
                  <a:srgbClr val="FF3300"/>
                </a:solidFill>
                <a:latin typeface="Times New Roman" pitchFamily="18" charset="0"/>
              </a:rPr>
              <a:t>                                                      В волосах седина.</a:t>
            </a:r>
          </a:p>
          <a:p>
            <a:pPr algn="l"/>
            <a:r>
              <a:rPr lang="ru-RU" b="1">
                <a:solidFill>
                  <a:srgbClr val="FF3300"/>
                </a:solidFill>
                <a:latin typeface="Times New Roman" pitchFamily="18" charset="0"/>
              </a:rPr>
              <a:t>                                                      Их еще молодыми</a:t>
            </a:r>
          </a:p>
          <a:p>
            <a:pPr algn="l"/>
            <a:r>
              <a:rPr lang="ru-RU" b="1">
                <a:solidFill>
                  <a:srgbClr val="FF3300"/>
                </a:solidFill>
                <a:latin typeface="Times New Roman" pitchFamily="18" charset="0"/>
              </a:rPr>
              <a:t>                                                      Убелила война.</a:t>
            </a:r>
          </a:p>
          <a:p>
            <a:pPr algn="l"/>
            <a:r>
              <a:rPr lang="ru-RU" b="1">
                <a:solidFill>
                  <a:srgbClr val="FF3300"/>
                </a:solidFill>
                <a:latin typeface="Times New Roman" pitchFamily="18" charset="0"/>
              </a:rPr>
              <a:t>                                                       И великие тяготы</a:t>
            </a:r>
          </a:p>
          <a:p>
            <a:pPr algn="l"/>
            <a:r>
              <a:rPr lang="ru-RU" b="1">
                <a:solidFill>
                  <a:srgbClr val="FF3300"/>
                </a:solidFill>
                <a:latin typeface="Times New Roman" pitchFamily="18" charset="0"/>
              </a:rPr>
              <a:t>                                                       Той же войны,</a:t>
            </a:r>
          </a:p>
          <a:p>
            <a:pPr algn="l"/>
            <a:r>
              <a:rPr lang="ru-RU" b="1">
                <a:solidFill>
                  <a:srgbClr val="FF3300"/>
                </a:solidFill>
                <a:latin typeface="Times New Roman" pitchFamily="18" charset="0"/>
              </a:rPr>
              <a:t>                                                       Душевные раны</a:t>
            </a:r>
          </a:p>
          <a:p>
            <a:pPr algn="l"/>
            <a:r>
              <a:rPr lang="ru-RU" b="1">
                <a:solidFill>
                  <a:srgbClr val="FF3300"/>
                </a:solidFill>
                <a:latin typeface="Times New Roman" pitchFamily="18" charset="0"/>
              </a:rPr>
              <a:t>                                                       На век нанесли.</a:t>
            </a:r>
            <a:endParaRPr lang="ru-RU">
              <a:solidFill>
                <a:srgbClr val="FF3300"/>
              </a:solidFill>
              <a:latin typeface="Times New Roman" pitchFamily="18" charset="0"/>
            </a:endParaRPr>
          </a:p>
          <a:p>
            <a:pPr algn="l" eaLnBrk="0" hangingPunct="0"/>
            <a:endParaRPr lang="ru-RU" sz="1800">
              <a:solidFill>
                <a:srgbClr val="FF3300"/>
              </a:solidFill>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Рисунок 7" descr="C:\Documents and Settings\имя\Рабочий стол\Ветераны с. Черга,1985г..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8538" y="476250"/>
            <a:ext cx="5399087"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5"/>
          <p:cNvSpPr>
            <a:spLocks noChangeArrowheads="1"/>
          </p:cNvSpPr>
          <p:nvPr/>
        </p:nvSpPr>
        <p:spPr bwMode="auto">
          <a:xfrm>
            <a:off x="1331913" y="4454525"/>
            <a:ext cx="7056437"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Ветераны Великой Отечественной войны у памятника «Воинам - землякам, погибшим в годы Великой Отечественной войны в 1941-1945гг.», День Победы, с. Черга, 1985г. </a:t>
            </a:r>
          </a:p>
          <a:p>
            <a:pPr algn="l"/>
            <a:r>
              <a:rPr lang="ru-RU" b="1">
                <a:latin typeface="Times New Roman" pitchFamily="18" charset="0"/>
              </a:rPr>
              <a:t>                                Ушли на фронт 218чел., не вернулись – 110чел.</a:t>
            </a:r>
            <a:endParaRPr lang="ru-RU">
              <a:latin typeface="Times New Roman" pitchFamily="18" charset="0"/>
            </a:endParaRPr>
          </a:p>
          <a:p>
            <a:pPr algn="l" eaLnBrk="0" hangingPunct="0"/>
            <a:endParaRPr lang="ru-RU" sz="1800">
              <a:latin typeface="Times New Roman" pitchFamily="18" charset="0"/>
            </a:endParaRPr>
          </a:p>
        </p:txBody>
      </p:sp>
      <p:sp>
        <p:nvSpPr>
          <p:cNvPr id="54276" name="Rectangle 6"/>
          <p:cNvSpPr>
            <a:spLocks noChangeArrowheads="1"/>
          </p:cNvSpPr>
          <p:nvPr/>
        </p:nvSpPr>
        <p:spPr bwMode="auto">
          <a:xfrm>
            <a:off x="3043238" y="5264150"/>
            <a:ext cx="33289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                                      </a:t>
            </a:r>
            <a:r>
              <a:rPr lang="ru-RU" b="1">
                <a:solidFill>
                  <a:srgbClr val="FF3300"/>
                </a:solidFill>
                <a:latin typeface="Times New Roman" pitchFamily="18" charset="0"/>
              </a:rPr>
              <a:t>Когда последний взрыв раздался,</a:t>
            </a:r>
            <a:endParaRPr lang="ru-RU">
              <a:solidFill>
                <a:srgbClr val="FF3300"/>
              </a:solidFill>
              <a:latin typeface="Times New Roman" pitchFamily="18" charset="0"/>
            </a:endParaRPr>
          </a:p>
          <a:p>
            <a:r>
              <a:rPr lang="ru-RU" b="1">
                <a:solidFill>
                  <a:srgbClr val="FF3300"/>
                </a:solidFill>
                <a:latin typeface="Times New Roman" pitchFamily="18" charset="0"/>
              </a:rPr>
              <a:t>                        Не умерла  война во мне:</a:t>
            </a:r>
            <a:endParaRPr lang="ru-RU">
              <a:solidFill>
                <a:srgbClr val="FF3300"/>
              </a:solidFill>
              <a:latin typeface="Times New Roman" pitchFamily="18" charset="0"/>
            </a:endParaRPr>
          </a:p>
          <a:p>
            <a:r>
              <a:rPr lang="ru-RU" b="1">
                <a:solidFill>
                  <a:srgbClr val="FF3300"/>
                </a:solidFill>
                <a:latin typeface="Times New Roman" pitchFamily="18" charset="0"/>
              </a:rPr>
              <a:t>                       Я долго,долго оставался</a:t>
            </a:r>
            <a:endParaRPr lang="ru-RU">
              <a:solidFill>
                <a:srgbClr val="FF3300"/>
              </a:solidFill>
              <a:latin typeface="Times New Roman" pitchFamily="18" charset="0"/>
            </a:endParaRPr>
          </a:p>
          <a:p>
            <a:r>
              <a:rPr lang="ru-RU" b="1">
                <a:solidFill>
                  <a:srgbClr val="FF3300"/>
                </a:solidFill>
                <a:latin typeface="Times New Roman" pitchFamily="18" charset="0"/>
              </a:rPr>
              <a:t>                                 Солдатом в мирной тишине…</a:t>
            </a:r>
          </a:p>
        </p:txBody>
      </p:sp>
    </p:spTree>
  </p:cSld>
  <p:clrMapOvr>
    <a:masterClrMapping/>
  </p:clrMapOvr>
  <p:transition spd="slow" advClick="0" advTm="10000">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Рисунок 2" descr="C:\Documents and Settings\имя\Рабочий стол\Ветераны с. Ильинка.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8175" y="692150"/>
            <a:ext cx="5903913"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5"/>
          <p:cNvSpPr>
            <a:spLocks noChangeArrowheads="1"/>
          </p:cNvSpPr>
          <p:nvPr/>
        </p:nvSpPr>
        <p:spPr bwMode="auto">
          <a:xfrm>
            <a:off x="2555875" y="4508500"/>
            <a:ext cx="3981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Ветераны  Великой Отечественной войны, с..Ильинка 1985г.</a:t>
            </a:r>
            <a:endParaRPr lang="ru-RU">
              <a:latin typeface="Times New Roman" pitchFamily="18" charset="0"/>
            </a:endParaRPr>
          </a:p>
          <a:p>
            <a:pPr algn="l" eaLnBrk="0" hangingPunct="0"/>
            <a:endParaRPr lang="ru-RU" sz="1800">
              <a:latin typeface="Times New Roman" pitchFamily="18" charset="0"/>
            </a:endParaRPr>
          </a:p>
        </p:txBody>
      </p:sp>
      <p:sp>
        <p:nvSpPr>
          <p:cNvPr id="55300" name="Rectangle 6"/>
          <p:cNvSpPr>
            <a:spLocks noChangeArrowheads="1"/>
          </p:cNvSpPr>
          <p:nvPr/>
        </p:nvSpPr>
        <p:spPr bwMode="auto">
          <a:xfrm>
            <a:off x="3306763" y="4881563"/>
            <a:ext cx="2530475"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Пройдут года. Мы станем стариками,</a:t>
            </a:r>
            <a:endParaRPr lang="ru-RU">
              <a:solidFill>
                <a:srgbClr val="FF3300"/>
              </a:solidFill>
              <a:latin typeface="Times New Roman" pitchFamily="18" charset="0"/>
            </a:endParaRPr>
          </a:p>
          <a:p>
            <a:r>
              <a:rPr lang="ru-RU" b="1">
                <a:solidFill>
                  <a:srgbClr val="FF3300"/>
                </a:solidFill>
                <a:latin typeface="Times New Roman" pitchFamily="18" charset="0"/>
              </a:rPr>
              <a:t>Падет на лоб волос седая прядь,</a:t>
            </a:r>
            <a:endParaRPr lang="ru-RU">
              <a:solidFill>
                <a:srgbClr val="FF3300"/>
              </a:solidFill>
              <a:latin typeface="Times New Roman" pitchFamily="18" charset="0"/>
            </a:endParaRPr>
          </a:p>
          <a:p>
            <a:r>
              <a:rPr lang="ru-RU" b="1">
                <a:solidFill>
                  <a:srgbClr val="FF3300"/>
                </a:solidFill>
                <a:latin typeface="Times New Roman" pitchFamily="18" charset="0"/>
              </a:rPr>
              <a:t>Но будем мы дрожащими руками</a:t>
            </a:r>
            <a:endParaRPr lang="ru-RU">
              <a:solidFill>
                <a:srgbClr val="FF3300"/>
              </a:solidFill>
              <a:latin typeface="Times New Roman" pitchFamily="18" charset="0"/>
            </a:endParaRPr>
          </a:p>
          <a:p>
            <a:r>
              <a:rPr lang="ru-RU" b="1">
                <a:solidFill>
                  <a:srgbClr val="FF3300"/>
                </a:solidFill>
                <a:latin typeface="Times New Roman" pitchFamily="18" charset="0"/>
              </a:rPr>
              <a:t>Страницы жизни прожитой листать.</a:t>
            </a:r>
            <a:endParaRPr lang="ru-RU">
              <a:solidFill>
                <a:srgbClr val="FF3300"/>
              </a:solidFill>
              <a:latin typeface="Times New Roman" pitchFamily="18" charset="0"/>
            </a:endParaRPr>
          </a:p>
          <a:p>
            <a:r>
              <a:rPr lang="ru-RU" b="1">
                <a:solidFill>
                  <a:srgbClr val="FF3300"/>
                </a:solidFill>
                <a:latin typeface="Times New Roman" pitchFamily="18" charset="0"/>
              </a:rPr>
              <a:t>И вспомним   годы  фронтовые,</a:t>
            </a:r>
            <a:endParaRPr lang="ru-RU">
              <a:solidFill>
                <a:srgbClr val="FF3300"/>
              </a:solidFill>
              <a:latin typeface="Times New Roman" pitchFamily="18" charset="0"/>
            </a:endParaRPr>
          </a:p>
          <a:p>
            <a:r>
              <a:rPr lang="ru-RU" b="1">
                <a:solidFill>
                  <a:srgbClr val="FF3300"/>
                </a:solidFill>
                <a:latin typeface="Times New Roman" pitchFamily="18" charset="0"/>
              </a:rPr>
              <a:t>Бои землю-матушку свою.</a:t>
            </a:r>
            <a:endParaRPr lang="ru-RU">
              <a:solidFill>
                <a:srgbClr val="FF3300"/>
              </a:solidFill>
              <a:latin typeface="Times New Roman" pitchFamily="18" charset="0"/>
            </a:endParaRPr>
          </a:p>
          <a:p>
            <a:r>
              <a:rPr lang="ru-RU" b="1">
                <a:solidFill>
                  <a:srgbClr val="FF3300"/>
                </a:solidFill>
                <a:latin typeface="Times New Roman" pitchFamily="18" charset="0"/>
              </a:rPr>
              <a:t>Помянем тех, кто отдал жизнь</a:t>
            </a:r>
            <a:endParaRPr lang="ru-RU">
              <a:solidFill>
                <a:srgbClr val="FF3300"/>
              </a:solidFill>
              <a:latin typeface="Times New Roman" pitchFamily="18" charset="0"/>
            </a:endParaRPr>
          </a:p>
          <a:p>
            <a:r>
              <a:rPr lang="ru-RU" b="1">
                <a:solidFill>
                  <a:srgbClr val="FF3300"/>
                </a:solidFill>
                <a:latin typeface="Times New Roman" pitchFamily="18" charset="0"/>
              </a:rPr>
              <a:t>За  мирный труд, за Родину свою.</a:t>
            </a:r>
            <a:endParaRPr lang="ru-RU">
              <a:solidFill>
                <a:srgbClr val="FF3300"/>
              </a:solidFill>
              <a:latin typeface="Times New Roman" pitchFamily="18" charset="0"/>
            </a:endParaRPr>
          </a:p>
          <a:p>
            <a:pPr eaLnBrk="0" hangingPunct="0"/>
            <a:endParaRPr lang="ru-RU" sz="1800">
              <a:solidFill>
                <a:srgbClr val="FF3300"/>
              </a:solidFill>
            </a:endParaRPr>
          </a:p>
        </p:txBody>
      </p:sp>
      <p:sp>
        <p:nvSpPr>
          <p:cNvPr id="55301" name="Rectangle 8"/>
          <p:cNvSpPr>
            <a:spLocks noChangeArrowheads="1"/>
          </p:cNvSpPr>
          <p:nvPr/>
        </p:nvSpPr>
        <p:spPr bwMode="auto">
          <a:xfrm>
            <a:off x="0" y="1752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Tree>
  </p:cSld>
  <p:clrMapOvr>
    <a:masterClrMapping/>
  </p:clrMapOvr>
  <p:transition spd="slow" advClick="0" advTm="10000">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рената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92275" y="333375"/>
            <a:ext cx="6840538"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5"/>
          <p:cNvSpPr>
            <a:spLocks noChangeArrowheads="1"/>
          </p:cNvSpPr>
          <p:nvPr/>
        </p:nvSpPr>
        <p:spPr bwMode="auto">
          <a:xfrm>
            <a:off x="2700338" y="5805488"/>
            <a:ext cx="39814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b="1">
                <a:latin typeface="Times New Roman" pitchFamily="18" charset="0"/>
              </a:rPr>
              <a:t>Ветераны Великой Отечественной войны с. Барагаш, 1974г.</a:t>
            </a:r>
          </a:p>
        </p:txBody>
      </p:sp>
      <p:pic>
        <p:nvPicPr>
          <p:cNvPr id="56324" name="Picture 6" descr="рената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92275" y="333375"/>
            <a:ext cx="6840538"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ChangeArrowheads="1"/>
          </p:cNvSpPr>
          <p:nvPr/>
        </p:nvSpPr>
        <p:spPr bwMode="auto">
          <a:xfrm>
            <a:off x="0" y="1752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57347" name="Picture 4" descr="вет"/>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3713" y="404813"/>
            <a:ext cx="5832475"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6"/>
          <p:cNvSpPr>
            <a:spLocks noChangeArrowheads="1"/>
          </p:cNvSpPr>
          <p:nvPr/>
        </p:nvSpPr>
        <p:spPr bwMode="auto">
          <a:xfrm>
            <a:off x="2484438" y="4311650"/>
            <a:ext cx="398145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Ветераны Великой Отечественной войны с. Барагаш, 1975г.</a:t>
            </a:r>
          </a:p>
          <a:p>
            <a:pPr algn="l"/>
            <a:r>
              <a:rPr lang="ru-RU" b="1">
                <a:latin typeface="Times New Roman" pitchFamily="18" charset="0"/>
              </a:rPr>
              <a:t>Ушли на фронт – 136 чел., не вернулись- 76 чел.</a:t>
            </a:r>
            <a:endParaRPr lang="ru-RU">
              <a:latin typeface="Times New Roman" pitchFamily="18" charset="0"/>
            </a:endParaRPr>
          </a:p>
          <a:p>
            <a:pPr algn="l" eaLnBrk="0" hangingPunct="0"/>
            <a:endParaRPr lang="ru-RU" sz="1800">
              <a:latin typeface="Times New Roman" pitchFamily="18" charset="0"/>
            </a:endParaRPr>
          </a:p>
        </p:txBody>
      </p:sp>
      <p:sp>
        <p:nvSpPr>
          <p:cNvPr id="57349" name="Rectangle 7"/>
          <p:cNvSpPr>
            <a:spLocks noChangeArrowheads="1"/>
          </p:cNvSpPr>
          <p:nvPr/>
        </p:nvSpPr>
        <p:spPr bwMode="auto">
          <a:xfrm>
            <a:off x="3354388" y="5060950"/>
            <a:ext cx="2436812"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За годы войны, мы сибиряки,</a:t>
            </a:r>
            <a:endParaRPr lang="ru-RU">
              <a:solidFill>
                <a:srgbClr val="FF3300"/>
              </a:solidFill>
              <a:latin typeface="Times New Roman" pitchFamily="18" charset="0"/>
            </a:endParaRPr>
          </a:p>
          <a:p>
            <a:r>
              <a:rPr lang="ru-RU" b="1">
                <a:solidFill>
                  <a:srgbClr val="FF3300"/>
                </a:solidFill>
                <a:latin typeface="Times New Roman" pitchFamily="18" charset="0"/>
              </a:rPr>
              <a:t>Отличались своей отвагой.</a:t>
            </a:r>
            <a:endParaRPr lang="ru-RU">
              <a:solidFill>
                <a:srgbClr val="FF3300"/>
              </a:solidFill>
              <a:latin typeface="Times New Roman" pitchFamily="18" charset="0"/>
            </a:endParaRPr>
          </a:p>
          <a:p>
            <a:r>
              <a:rPr lang="ru-RU" b="1">
                <a:solidFill>
                  <a:srgbClr val="FF3300"/>
                </a:solidFill>
                <a:latin typeface="Times New Roman" pitchFamily="18" charset="0"/>
              </a:rPr>
              <a:t>За каждую пядь, за Родину мать</a:t>
            </a:r>
            <a:endParaRPr lang="ru-RU">
              <a:solidFill>
                <a:srgbClr val="FF3300"/>
              </a:solidFill>
              <a:latin typeface="Times New Roman" pitchFamily="18" charset="0"/>
            </a:endParaRPr>
          </a:p>
          <a:p>
            <a:r>
              <a:rPr lang="ru-RU" b="1">
                <a:solidFill>
                  <a:srgbClr val="FF3300"/>
                </a:solidFill>
                <a:latin typeface="Times New Roman" pitchFamily="18" charset="0"/>
              </a:rPr>
              <a:t>Жизнь отдавали, кровь проливали.</a:t>
            </a:r>
            <a:endParaRPr lang="ru-RU">
              <a:solidFill>
                <a:srgbClr val="FF3300"/>
              </a:solidFill>
              <a:latin typeface="Times New Roman" pitchFamily="18" charset="0"/>
            </a:endParaRPr>
          </a:p>
          <a:p>
            <a:pPr eaLnBrk="0" hangingPunct="0"/>
            <a:endParaRPr lang="ru-RU" sz="1800">
              <a:solidFill>
                <a:srgbClr val="FF3300"/>
              </a:solidFill>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Рисунок 4" descr="C:\Documents and Settings\имя\Рабочий стол\Копия img-150211112541-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9613" y="765175"/>
            <a:ext cx="549592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5"/>
          <p:cNvSpPr>
            <a:spLocks noChangeArrowheads="1"/>
          </p:cNvSpPr>
          <p:nvPr/>
        </p:nvSpPr>
        <p:spPr bwMode="auto">
          <a:xfrm>
            <a:off x="2195513" y="4076700"/>
            <a:ext cx="4786312"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Маркитанов П.Ф., Шморин В.Е., Липунов А.П., Солдатов А.А., Сафонов  Ф.А., </a:t>
            </a:r>
          </a:p>
          <a:p>
            <a:r>
              <a:rPr lang="ru-RU" b="1">
                <a:latin typeface="Times New Roman" pitchFamily="18" charset="0"/>
              </a:rPr>
              <a:t>с. Шебалино, 9 мая 1985г.</a:t>
            </a:r>
          </a:p>
          <a:p>
            <a:endParaRPr lang="ru-RU" b="1">
              <a:latin typeface="Times New Roman" pitchFamily="18" charset="0"/>
            </a:endParaRPr>
          </a:p>
          <a:p>
            <a:r>
              <a:rPr lang="ru-RU" sz="1200">
                <a:solidFill>
                  <a:srgbClr val="FF3300"/>
                </a:solidFill>
                <a:latin typeface="Times New Roman" pitchFamily="18" charset="0"/>
              </a:rPr>
              <a:t>Оборону держал,</a:t>
            </a:r>
          </a:p>
          <a:p>
            <a:r>
              <a:rPr lang="ru-RU" sz="1200">
                <a:solidFill>
                  <a:srgbClr val="FF3300"/>
                </a:solidFill>
                <a:latin typeface="Times New Roman" pitchFamily="18" charset="0"/>
              </a:rPr>
              <a:t>Шел в атаку бесстрашно.</a:t>
            </a:r>
          </a:p>
          <a:p>
            <a:r>
              <a:rPr lang="ru-RU" sz="1200">
                <a:solidFill>
                  <a:srgbClr val="FF3300"/>
                </a:solidFill>
                <a:latin typeface="Times New Roman" pitchFamily="18" charset="0"/>
              </a:rPr>
              <a:t>Бил фашистов за тех,</a:t>
            </a:r>
          </a:p>
          <a:p>
            <a:r>
              <a:rPr lang="ru-RU" sz="1200">
                <a:solidFill>
                  <a:srgbClr val="FF3300"/>
                </a:solidFill>
                <a:latin typeface="Times New Roman" pitchFamily="18" charset="0"/>
              </a:rPr>
              <a:t>Кто за Родину пал.</a:t>
            </a:r>
          </a:p>
          <a:p>
            <a:r>
              <a:rPr lang="ru-RU" sz="1200">
                <a:solidFill>
                  <a:srgbClr val="FF3300"/>
                </a:solidFill>
                <a:latin typeface="Times New Roman" pitchFamily="18" charset="0"/>
              </a:rPr>
              <a:t>По дорогам войны</a:t>
            </a:r>
          </a:p>
          <a:p>
            <a:r>
              <a:rPr lang="ru-RU" sz="1200">
                <a:solidFill>
                  <a:srgbClr val="FF3300"/>
                </a:solidFill>
                <a:latin typeface="Times New Roman" pitchFamily="18" charset="0"/>
              </a:rPr>
              <a:t>Шел солдат ради жизни</a:t>
            </a:r>
          </a:p>
          <a:p>
            <a:r>
              <a:rPr lang="ru-RU" sz="1200">
                <a:solidFill>
                  <a:srgbClr val="FF3300"/>
                </a:solidFill>
                <a:latin typeface="Times New Roman" pitchFamily="18" charset="0"/>
              </a:rPr>
              <a:t>Ради счастья родных</a:t>
            </a:r>
          </a:p>
          <a:p>
            <a:r>
              <a:rPr lang="ru-RU" sz="1200">
                <a:solidFill>
                  <a:srgbClr val="FF3300"/>
                </a:solidFill>
                <a:latin typeface="Times New Roman" pitchFamily="18" charset="0"/>
              </a:rPr>
              <a:t>И свободу страны.</a:t>
            </a:r>
          </a:p>
        </p:txBody>
      </p:sp>
    </p:spTree>
  </p:cSld>
  <p:clrMapOvr>
    <a:masterClrMapping/>
  </p:clrMapOvr>
  <p:transition spd="slow" advClick="0" advTm="10000">
    <p:randomBar dir="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Рисунок 1" descr="C:\Documents and Settings\имя\Рабочий стол\Ветераны Шыргайты.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3713" y="549275"/>
            <a:ext cx="5832475"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5"/>
          <p:cNvSpPr>
            <a:spLocks noChangeArrowheads="1"/>
          </p:cNvSpPr>
          <p:nvPr/>
        </p:nvSpPr>
        <p:spPr bwMode="auto">
          <a:xfrm>
            <a:off x="2998788" y="4176713"/>
            <a:ext cx="3148012"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a:t>                    </a:t>
            </a:r>
            <a:r>
              <a:rPr lang="ru-RU" b="1">
                <a:latin typeface="Times New Roman" pitchFamily="18" charset="0"/>
              </a:rPr>
              <a:t>Ветераны с. Шыргайта, 1989г.  </a:t>
            </a:r>
          </a:p>
          <a:p>
            <a:pPr algn="l"/>
            <a:r>
              <a:rPr lang="ru-RU" b="1">
                <a:latin typeface="Times New Roman" pitchFamily="18" charset="0"/>
              </a:rPr>
              <a:t>Ушли на фронт – 70 чел., не вернулись- 60 чел.</a:t>
            </a:r>
            <a:endParaRPr lang="ru-RU">
              <a:latin typeface="Times New Roman" pitchFamily="18" charset="0"/>
            </a:endParaRPr>
          </a:p>
          <a:p>
            <a:pPr algn="l" eaLnBrk="0" hangingPunct="0"/>
            <a:endParaRPr lang="ru-RU" sz="1800">
              <a:latin typeface="Times New Roman" pitchFamily="18" charset="0"/>
            </a:endParaRPr>
          </a:p>
        </p:txBody>
      </p:sp>
      <p:sp>
        <p:nvSpPr>
          <p:cNvPr id="59396" name="Rectangle 6"/>
          <p:cNvSpPr>
            <a:spLocks noChangeArrowheads="1"/>
          </p:cNvSpPr>
          <p:nvPr/>
        </p:nvSpPr>
        <p:spPr bwMode="auto">
          <a:xfrm>
            <a:off x="3214688" y="4468813"/>
            <a:ext cx="31480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endParaRPr lang="ru-RU">
              <a:latin typeface="Times New Roman" pitchFamily="18" charset="0"/>
            </a:endParaRPr>
          </a:p>
          <a:p>
            <a:pPr algn="l" eaLnBrk="0" hangingPunct="0"/>
            <a:endParaRPr lang="ru-RU" sz="1800">
              <a:latin typeface="Times New Roman" pitchFamily="18" charset="0"/>
            </a:endParaRPr>
          </a:p>
        </p:txBody>
      </p:sp>
      <p:sp>
        <p:nvSpPr>
          <p:cNvPr id="59397" name="Rectangle 7"/>
          <p:cNvSpPr>
            <a:spLocks noChangeArrowheads="1"/>
          </p:cNvSpPr>
          <p:nvPr/>
        </p:nvSpPr>
        <p:spPr bwMode="auto">
          <a:xfrm>
            <a:off x="3132138" y="4581525"/>
            <a:ext cx="2751137"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Смерть не страшна-</a:t>
            </a:r>
            <a:endParaRPr lang="ru-RU">
              <a:solidFill>
                <a:srgbClr val="FF3300"/>
              </a:solidFill>
              <a:latin typeface="Times New Roman" pitchFamily="18" charset="0"/>
            </a:endParaRPr>
          </a:p>
          <a:p>
            <a:r>
              <a:rPr lang="ru-RU" b="1">
                <a:solidFill>
                  <a:srgbClr val="FF3300"/>
                </a:solidFill>
                <a:latin typeface="Times New Roman" pitchFamily="18" charset="0"/>
              </a:rPr>
              <a:t>Страшно бой проиграть</a:t>
            </a:r>
            <a:endParaRPr lang="ru-RU">
              <a:solidFill>
                <a:srgbClr val="FF3300"/>
              </a:solidFill>
              <a:latin typeface="Times New Roman" pitchFamily="18" charset="0"/>
            </a:endParaRPr>
          </a:p>
          <a:p>
            <a:r>
              <a:rPr lang="ru-RU" b="1">
                <a:solidFill>
                  <a:srgbClr val="FF3300"/>
                </a:solidFill>
                <a:latin typeface="Times New Roman" pitchFamily="18" charset="0"/>
              </a:rPr>
              <a:t>Но я выиграл бой!</a:t>
            </a:r>
            <a:endParaRPr lang="ru-RU">
              <a:solidFill>
                <a:srgbClr val="FF3300"/>
              </a:solidFill>
              <a:latin typeface="Times New Roman" pitchFamily="18" charset="0"/>
            </a:endParaRPr>
          </a:p>
          <a:p>
            <a:r>
              <a:rPr lang="ru-RU" b="1">
                <a:solidFill>
                  <a:srgbClr val="FF3300"/>
                </a:solidFill>
                <a:latin typeface="Times New Roman" pitchFamily="18" charset="0"/>
              </a:rPr>
              <a:t>(Будь же проклят он трижды!)</a:t>
            </a:r>
            <a:endParaRPr lang="ru-RU">
              <a:solidFill>
                <a:srgbClr val="FF3300"/>
              </a:solidFill>
              <a:latin typeface="Times New Roman" pitchFamily="18" charset="0"/>
            </a:endParaRPr>
          </a:p>
          <a:p>
            <a:r>
              <a:rPr lang="ru-RU" b="1">
                <a:solidFill>
                  <a:srgbClr val="FF3300"/>
                </a:solidFill>
                <a:latin typeface="Times New Roman" pitchFamily="18" charset="0"/>
              </a:rPr>
              <a:t>Чтобы солнце светило над вами всегда!</a:t>
            </a:r>
            <a:endParaRPr lang="ru-RU">
              <a:solidFill>
                <a:srgbClr val="FF3300"/>
              </a:solidFill>
              <a:latin typeface="Times New Roman" pitchFamily="18" charset="0"/>
            </a:endParaRPr>
          </a:p>
          <a:p>
            <a:r>
              <a:rPr lang="ru-RU" b="1">
                <a:solidFill>
                  <a:srgbClr val="FF3300"/>
                </a:solidFill>
                <a:latin typeface="Times New Roman" pitchFamily="18" charset="0"/>
              </a:rPr>
              <a:t>Вы простите меня,</a:t>
            </a:r>
            <a:endParaRPr lang="ru-RU">
              <a:solidFill>
                <a:srgbClr val="FF3300"/>
              </a:solidFill>
              <a:latin typeface="Times New Roman" pitchFamily="18" charset="0"/>
            </a:endParaRPr>
          </a:p>
          <a:p>
            <a:r>
              <a:rPr lang="ru-RU" b="1">
                <a:solidFill>
                  <a:srgbClr val="FF3300"/>
                </a:solidFill>
                <a:latin typeface="Times New Roman" pitchFamily="18" charset="0"/>
              </a:rPr>
              <a:t>Что из боя не вышел…</a:t>
            </a:r>
            <a:endParaRPr lang="ru-RU">
              <a:solidFill>
                <a:srgbClr val="FF3300"/>
              </a:solidFill>
              <a:latin typeface="Times New Roman" pitchFamily="18" charset="0"/>
            </a:endParaRPr>
          </a:p>
          <a:p>
            <a:r>
              <a:rPr lang="ru-RU" b="1">
                <a:solidFill>
                  <a:srgbClr val="FF3300"/>
                </a:solidFill>
                <a:latin typeface="Times New Roman" pitchFamily="18" charset="0"/>
              </a:rPr>
              <a:t>Что мне столько же лет,</a:t>
            </a:r>
            <a:endParaRPr lang="ru-RU">
              <a:solidFill>
                <a:srgbClr val="FF3300"/>
              </a:solidFill>
              <a:latin typeface="Times New Roman" pitchFamily="18" charset="0"/>
            </a:endParaRPr>
          </a:p>
          <a:p>
            <a:r>
              <a:rPr lang="ru-RU" b="1">
                <a:solidFill>
                  <a:srgbClr val="FF3300"/>
                </a:solidFill>
                <a:latin typeface="Times New Roman" pitchFamily="18" charset="0"/>
              </a:rPr>
              <a:t>Сколько было тогда…</a:t>
            </a:r>
            <a:endParaRPr lang="ru-RU">
              <a:solidFill>
                <a:srgbClr val="FF3300"/>
              </a:solidFill>
              <a:latin typeface="Times New Roman" pitchFamily="18" charset="0"/>
            </a:endParaRPr>
          </a:p>
          <a:p>
            <a:r>
              <a:rPr lang="ru-RU" b="1">
                <a:solidFill>
                  <a:srgbClr val="FF3300"/>
                </a:solidFill>
                <a:latin typeface="Times New Roman" pitchFamily="18" charset="0"/>
              </a:rPr>
              <a:t>                                                   Е.В. Шлямцева         </a:t>
            </a:r>
            <a:endParaRPr lang="ru-RU">
              <a:solidFill>
                <a:srgbClr val="FF3300"/>
              </a:solidFill>
              <a:latin typeface="Times New Roman" pitchFamily="18" charset="0"/>
            </a:endParaRPr>
          </a:p>
          <a:p>
            <a:pPr eaLnBrk="0" hangingPunct="0"/>
            <a:endParaRPr lang="ru-RU" sz="1800">
              <a:solidFill>
                <a:srgbClr val="FF3300"/>
              </a:solidFill>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1268413"/>
            <a:ext cx="804862"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3350" y="1196975"/>
            <a:ext cx="896938"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39975" y="1196975"/>
            <a:ext cx="865188"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03575" y="1268413"/>
            <a:ext cx="92075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2"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11638" y="1268413"/>
            <a:ext cx="785812"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3"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76825" y="1341438"/>
            <a:ext cx="81121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4" name="Picture 1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11863" y="1341438"/>
            <a:ext cx="854075"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5"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1188" y="2781300"/>
            <a:ext cx="9271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6"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692275" y="2924175"/>
            <a:ext cx="822325"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7" name="Picture 1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627313" y="2781300"/>
            <a:ext cx="98107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8" name="Picture 1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779838" y="2708275"/>
            <a:ext cx="938212" cy="135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9" name="Picture 15"/>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932363" y="2708275"/>
            <a:ext cx="981075"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30" name="Picture 16"/>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084888" y="2708275"/>
            <a:ext cx="950912"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31" name="Rectangle 17"/>
          <p:cNvSpPr>
            <a:spLocks noChangeArrowheads="1"/>
          </p:cNvSpPr>
          <p:nvPr/>
        </p:nvSpPr>
        <p:spPr bwMode="auto">
          <a:xfrm>
            <a:off x="2627313" y="4298950"/>
            <a:ext cx="3722687"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Ветераны Великой Отечественной войны с. Верх-Апшуяхта</a:t>
            </a:r>
          </a:p>
          <a:p>
            <a:pPr algn="l"/>
            <a:r>
              <a:rPr lang="ru-RU" b="1">
                <a:latin typeface="Times New Roman" pitchFamily="18" charset="0"/>
              </a:rPr>
              <a:t>Ушли на фронт – 98 чел, не вергнулись -72 чел.</a:t>
            </a:r>
          </a:p>
          <a:p>
            <a:pPr algn="l"/>
            <a:endParaRPr lang="ru-RU" b="1">
              <a:latin typeface="Times New Roman" pitchFamily="18" charset="0"/>
            </a:endParaRPr>
          </a:p>
          <a:p>
            <a:pPr algn="l"/>
            <a:r>
              <a:rPr lang="ru-RU" b="1">
                <a:solidFill>
                  <a:srgbClr val="FF3300"/>
                </a:solidFill>
                <a:latin typeface="Times New Roman" pitchFamily="18" charset="0"/>
              </a:rPr>
              <a:t>Из маленькой горной деревни,</a:t>
            </a:r>
          </a:p>
          <a:p>
            <a:pPr algn="l"/>
            <a:r>
              <a:rPr lang="ru-RU" b="1">
                <a:solidFill>
                  <a:srgbClr val="FF3300"/>
                </a:solidFill>
                <a:latin typeface="Times New Roman" pitchFamily="18" charset="0"/>
              </a:rPr>
              <a:t>Ушли защищать мы страну.</a:t>
            </a:r>
          </a:p>
          <a:p>
            <a:pPr algn="l"/>
            <a:r>
              <a:rPr lang="ru-RU" b="1">
                <a:solidFill>
                  <a:srgbClr val="FF3300"/>
                </a:solidFill>
                <a:latin typeface="Times New Roman" pitchFamily="18" charset="0"/>
              </a:rPr>
              <a:t>И многие наши сельчане</a:t>
            </a:r>
          </a:p>
          <a:p>
            <a:pPr algn="l"/>
            <a:r>
              <a:rPr lang="ru-RU" b="1">
                <a:solidFill>
                  <a:srgbClr val="FF3300"/>
                </a:solidFill>
                <a:latin typeface="Times New Roman" pitchFamily="18" charset="0"/>
              </a:rPr>
              <a:t>Погибли в первом бою.</a:t>
            </a:r>
          </a:p>
          <a:p>
            <a:pPr algn="l"/>
            <a:r>
              <a:rPr lang="ru-RU" b="1">
                <a:solidFill>
                  <a:srgbClr val="FF3300"/>
                </a:solidFill>
                <a:latin typeface="Times New Roman" pitchFamily="18" charset="0"/>
              </a:rPr>
              <a:t>Я знаю, никакой моей вины</a:t>
            </a:r>
          </a:p>
          <a:p>
            <a:pPr algn="l"/>
            <a:r>
              <a:rPr lang="ru-RU" b="1">
                <a:solidFill>
                  <a:srgbClr val="FF3300"/>
                </a:solidFill>
                <a:latin typeface="Times New Roman" pitchFamily="18" charset="0"/>
              </a:rPr>
              <a:t>В том, что другие не пришли с войны,</a:t>
            </a:r>
          </a:p>
          <a:p>
            <a:pPr algn="l"/>
            <a:r>
              <a:rPr lang="ru-RU" b="1">
                <a:solidFill>
                  <a:srgbClr val="FF3300"/>
                </a:solidFill>
                <a:latin typeface="Times New Roman" pitchFamily="18" charset="0"/>
              </a:rPr>
              <a:t>В том, что они – кто старше, кто иоложе-</a:t>
            </a:r>
          </a:p>
          <a:p>
            <a:pPr algn="l"/>
            <a:r>
              <a:rPr lang="ru-RU" b="1">
                <a:solidFill>
                  <a:srgbClr val="FF3300"/>
                </a:solidFill>
                <a:latin typeface="Times New Roman" pitchFamily="18" charset="0"/>
              </a:rPr>
              <a:t>Остались там, и нео том же речь,</a:t>
            </a:r>
          </a:p>
          <a:p>
            <a:pPr algn="l"/>
            <a:r>
              <a:rPr lang="ru-RU" b="1">
                <a:solidFill>
                  <a:srgbClr val="FF3300"/>
                </a:solidFill>
                <a:latin typeface="Times New Roman" pitchFamily="18" charset="0"/>
              </a:rPr>
              <a:t>Что я их мог, но не сумел сберечь.</a:t>
            </a:r>
          </a:p>
        </p:txBody>
      </p:sp>
    </p:spTree>
  </p:cSld>
  <p:clrMapOvr>
    <a:masterClrMapping/>
  </p:clrMapOvr>
  <p:transition spd="slow" advClick="0" advTm="10000">
    <p:randomBar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Рисунок 5" descr="C:\Documents and Settings\имя\Рабочий стол\Копия img-150211112640-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3350" y="692150"/>
            <a:ext cx="60579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5"/>
          <p:cNvSpPr>
            <a:spLocks noChangeArrowheads="1"/>
          </p:cNvSpPr>
          <p:nvPr/>
        </p:nvSpPr>
        <p:spPr bwMode="auto">
          <a:xfrm>
            <a:off x="2808288" y="4737100"/>
            <a:ext cx="3529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Еркин В.Р., Владыкина Н.И., Рекина  Е.М., Рекин П.С. </a:t>
            </a:r>
            <a:endParaRPr lang="ru-RU">
              <a:latin typeface="Times New Roman" pitchFamily="18" charset="0"/>
            </a:endParaRPr>
          </a:p>
          <a:p>
            <a:r>
              <a:rPr lang="ru-RU" b="1">
                <a:latin typeface="Times New Roman" pitchFamily="18" charset="0"/>
              </a:rPr>
              <a:t>с. Шебалино, 9 мая 1985г.</a:t>
            </a:r>
          </a:p>
        </p:txBody>
      </p:sp>
      <p:sp>
        <p:nvSpPr>
          <p:cNvPr id="61444" name="Rectangle 6"/>
          <p:cNvSpPr>
            <a:spLocks noChangeArrowheads="1"/>
          </p:cNvSpPr>
          <p:nvPr/>
        </p:nvSpPr>
        <p:spPr bwMode="auto">
          <a:xfrm>
            <a:off x="2814638" y="5427663"/>
            <a:ext cx="3516312" cy="112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                        </a:t>
            </a:r>
            <a:r>
              <a:rPr lang="ru-RU" b="1">
                <a:solidFill>
                  <a:srgbClr val="FF3300"/>
                </a:solidFill>
                <a:latin typeface="Times New Roman" pitchFamily="18" charset="0"/>
              </a:rPr>
              <a:t>Я только раз бывала в рукопашной,</a:t>
            </a:r>
            <a:endParaRPr lang="ru-RU">
              <a:solidFill>
                <a:srgbClr val="FF3300"/>
              </a:solidFill>
              <a:latin typeface="Times New Roman" pitchFamily="18" charset="0"/>
            </a:endParaRPr>
          </a:p>
          <a:p>
            <a:r>
              <a:rPr lang="ru-RU" b="1">
                <a:solidFill>
                  <a:srgbClr val="FF3300"/>
                </a:solidFill>
                <a:latin typeface="Times New Roman" pitchFamily="18" charset="0"/>
              </a:rPr>
              <a:t>        Раз наяву и тысячу во сне,</a:t>
            </a:r>
            <a:endParaRPr lang="ru-RU">
              <a:solidFill>
                <a:srgbClr val="FF3300"/>
              </a:solidFill>
              <a:latin typeface="Times New Roman" pitchFamily="18" charset="0"/>
            </a:endParaRPr>
          </a:p>
          <a:p>
            <a:r>
              <a:rPr lang="ru-RU" b="1">
                <a:solidFill>
                  <a:srgbClr val="FF3300"/>
                </a:solidFill>
                <a:latin typeface="Times New Roman" pitchFamily="18" charset="0"/>
              </a:rPr>
              <a:t>                             Кто говорит, что на войне не страшно,</a:t>
            </a:r>
            <a:endParaRPr lang="ru-RU">
              <a:solidFill>
                <a:srgbClr val="FF3300"/>
              </a:solidFill>
              <a:latin typeface="Times New Roman" pitchFamily="18" charset="0"/>
            </a:endParaRPr>
          </a:p>
          <a:p>
            <a:r>
              <a:rPr lang="ru-RU" b="1">
                <a:solidFill>
                  <a:srgbClr val="FF3300"/>
                </a:solidFill>
                <a:latin typeface="Times New Roman" pitchFamily="18" charset="0"/>
              </a:rPr>
              <a:t>             Тот ничего не знает о войне…</a:t>
            </a:r>
          </a:p>
          <a:p>
            <a:r>
              <a:rPr lang="ru-RU" b="1">
                <a:solidFill>
                  <a:srgbClr val="FF3300"/>
                </a:solidFill>
                <a:latin typeface="Times New Roman" pitchFamily="18" charset="0"/>
              </a:rPr>
              <a:t>                                                                       Ю. Друнина</a:t>
            </a:r>
            <a:endParaRPr lang="ru-RU">
              <a:solidFill>
                <a:srgbClr val="FF3300"/>
              </a:solidFill>
              <a:latin typeface="Times New Roman" pitchFamily="18" charset="0"/>
            </a:endParaRPr>
          </a:p>
          <a:p>
            <a:pPr eaLnBrk="0" hangingPunct="0"/>
            <a:endParaRPr lang="ru-RU" sz="1800">
              <a:solidFill>
                <a:srgbClr val="FF3300"/>
              </a:solidFill>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ru-RU" sz="1200" b="1" smtClean="0"/>
              <a:t/>
            </a:r>
            <a:br>
              <a:rPr lang="ru-RU" sz="1200" b="1" smtClean="0"/>
            </a:br>
            <a:r>
              <a:rPr lang="ru-RU" sz="1200" b="1" smtClean="0"/>
              <a:t/>
            </a:r>
            <a:br>
              <a:rPr lang="ru-RU" sz="1200" b="1" smtClean="0"/>
            </a:br>
            <a:r>
              <a:rPr lang="ru-RU" sz="1200" b="1" smtClean="0"/>
              <a:t/>
            </a:r>
            <a:br>
              <a:rPr lang="ru-RU" sz="1200" b="1" smtClean="0"/>
            </a:br>
            <a:r>
              <a:rPr lang="ru-RU" sz="1200" b="1" smtClean="0"/>
              <a:t/>
            </a:r>
            <a:br>
              <a:rPr lang="ru-RU" sz="1200" b="1" smtClean="0"/>
            </a:br>
            <a:r>
              <a:rPr lang="ru-RU" sz="1200" b="1" smtClean="0"/>
              <a:t/>
            </a:r>
            <a:br>
              <a:rPr lang="ru-RU" sz="1200" b="1" smtClean="0"/>
            </a:br>
            <a:r>
              <a:rPr lang="ru-RU" sz="1200" b="1" smtClean="0"/>
              <a:t/>
            </a:r>
            <a:br>
              <a:rPr lang="ru-RU" sz="1200" b="1" smtClean="0"/>
            </a:br>
            <a:r>
              <a:rPr lang="ru-RU" sz="1200" b="1" smtClean="0"/>
              <a:t/>
            </a:r>
            <a:br>
              <a:rPr lang="ru-RU" sz="1200" b="1" smtClean="0"/>
            </a:br>
            <a:r>
              <a:rPr lang="ru-RU" sz="1200" b="1" smtClean="0">
                <a:solidFill>
                  <a:srgbClr val="FF3300"/>
                </a:solidFill>
              </a:rPr>
              <a:t>БИТВА ЗА МОСКВУ  (5.12.1941г.)</a:t>
            </a:r>
            <a:br>
              <a:rPr lang="ru-RU" sz="1200" b="1" smtClean="0">
                <a:solidFill>
                  <a:srgbClr val="FF3300"/>
                </a:solidFill>
              </a:rPr>
            </a:br>
            <a:r>
              <a:rPr lang="ru-RU" sz="1200" b="1" smtClean="0">
                <a:solidFill>
                  <a:srgbClr val="FF3300"/>
                </a:solidFill>
              </a:rPr>
              <a:t/>
            </a:r>
            <a:br>
              <a:rPr lang="ru-RU" sz="1200" b="1" smtClean="0">
                <a:solidFill>
                  <a:srgbClr val="FF3300"/>
                </a:solidFill>
              </a:rPr>
            </a:br>
            <a:r>
              <a:rPr lang="ru-RU" sz="1200" b="1" smtClean="0"/>
              <a:t>     Осенью 1941 года наступление на Москву гитлеровцы готовили как завершающую операцию всей русской кампании. Они дали ей название «Тайфун». Собрали около 75 дивизий, 14 тысяч орудий, сосредоточили 1700 танков,1390 самолетов  бомбили Москву. Начались ожесточенные бои за столицу нашей Родины - Москву. На оборону Москвы спешно перебрасывались дивизии ополченцев из Сибири, Казахстана и  Урала. </a:t>
            </a:r>
            <a:br>
              <a:rPr lang="ru-RU" sz="1200" b="1" smtClean="0"/>
            </a:br>
            <a:r>
              <a:rPr lang="ru-RU" sz="1200" b="1" smtClean="0"/>
              <a:t>     В боях за Москву участвовали Мальяшев А.М.,  Казанин Н.В., Афанасьев Н.И., Коружеков К.М., Папыев М.М.  и другие.</a:t>
            </a:r>
          </a:p>
        </p:txBody>
      </p:sp>
      <p:pic>
        <p:nvPicPr>
          <p:cNvPr id="717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188" y="2708275"/>
            <a:ext cx="8572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Мальяшев А"/>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5150" y="2781300"/>
            <a:ext cx="8477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Казанин  Н"/>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2138" y="2781300"/>
            <a:ext cx="86677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7" descr="отерытка 15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00563" y="2781300"/>
            <a:ext cx="790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descr="Коружеков К"/>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95963" y="2708275"/>
            <a:ext cx="5715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Рисунок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19925" y="2708275"/>
            <a:ext cx="8286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10"/>
          <p:cNvSpPr>
            <a:spLocks noChangeArrowheads="1"/>
          </p:cNvSpPr>
          <p:nvPr/>
        </p:nvSpPr>
        <p:spPr bwMode="auto">
          <a:xfrm>
            <a:off x="468313" y="3933825"/>
            <a:ext cx="7559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sz="900">
                <a:latin typeface="Times New Roman" pitchFamily="18" charset="0"/>
              </a:rPr>
              <a:t> Рудаков </a:t>
            </a:r>
            <a:r>
              <a:rPr lang="ru-RU" sz="900"/>
              <a:t>В.И.</a:t>
            </a:r>
            <a:r>
              <a:rPr lang="ru-RU" sz="1800"/>
              <a:t> </a:t>
            </a:r>
            <a:r>
              <a:rPr lang="ru-RU" sz="900">
                <a:latin typeface="Times New Roman" pitchFamily="18" charset="0"/>
              </a:rPr>
              <a:t>                      Мальяшев А.М.               Казанин Н.В.                         Афанасьев Н.И.               Коружеков К.М.                    Папыев М. М.</a:t>
            </a:r>
          </a:p>
        </p:txBody>
      </p:sp>
      <p:sp>
        <p:nvSpPr>
          <p:cNvPr id="7178" name="Rectangle 11"/>
          <p:cNvSpPr>
            <a:spLocks noChangeArrowheads="1"/>
          </p:cNvSpPr>
          <p:nvPr/>
        </p:nvSpPr>
        <p:spPr bwMode="auto">
          <a:xfrm>
            <a:off x="2843213" y="4962525"/>
            <a:ext cx="4146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1200" b="1">
                <a:solidFill>
                  <a:srgbClr val="FF3300"/>
                </a:solidFill>
              </a:rPr>
              <a:t>Он  Москву отстоял сорок первом,</a:t>
            </a:r>
            <a:endParaRPr lang="ru-RU" sz="1200">
              <a:solidFill>
                <a:srgbClr val="FF3300"/>
              </a:solidFill>
            </a:endParaRPr>
          </a:p>
          <a:p>
            <a:r>
              <a:rPr lang="ru-RU" sz="1200" b="1">
                <a:solidFill>
                  <a:srgbClr val="FF3300"/>
                </a:solidFill>
              </a:rPr>
              <a:t>Сорок пятом шагал на Берлин.</a:t>
            </a:r>
            <a:endParaRPr lang="ru-RU" sz="1200">
              <a:solidFill>
                <a:srgbClr val="FF3300"/>
              </a:solidFill>
            </a:endParaRPr>
          </a:p>
          <a:p>
            <a:r>
              <a:rPr lang="ru-RU" sz="1200" b="1">
                <a:solidFill>
                  <a:srgbClr val="FF3300"/>
                </a:solidFill>
              </a:rPr>
              <a:t>Он солдатом прошел до Победы</a:t>
            </a:r>
            <a:endParaRPr lang="ru-RU" sz="1200">
              <a:solidFill>
                <a:srgbClr val="FF3300"/>
              </a:solidFill>
            </a:endParaRPr>
          </a:p>
          <a:p>
            <a:r>
              <a:rPr lang="ru-RU" sz="1200" b="1">
                <a:solidFill>
                  <a:srgbClr val="FF3300"/>
                </a:solidFill>
              </a:rPr>
              <a:t>По дорогам нелегких годин.</a:t>
            </a:r>
          </a:p>
        </p:txBody>
      </p:sp>
    </p:spTree>
  </p:cSld>
  <p:clrMapOvr>
    <a:masterClrMapping/>
  </p:clrMapOvr>
  <p:transition spd="slow" advClick="0" advTm="10000">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Рисунок 6" descr="C:\Documents and Settings\имя\Рабочий стол\Копия img-150211113137-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150" y="620713"/>
            <a:ext cx="5976938"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5"/>
          <p:cNvSpPr>
            <a:spLocks noChangeArrowheads="1"/>
          </p:cNvSpPr>
          <p:nvPr/>
        </p:nvSpPr>
        <p:spPr bwMode="auto">
          <a:xfrm>
            <a:off x="2332038" y="4448175"/>
            <a:ext cx="4481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Иванов П.И., Салбашев Д.Р., Локотаев  И.М., Плетнев И.И., Тукеев М.    </a:t>
            </a:r>
          </a:p>
          <a:p>
            <a:r>
              <a:rPr lang="ru-RU" b="1">
                <a:latin typeface="Times New Roman" pitchFamily="18" charset="0"/>
              </a:rPr>
              <a:t> с. Шебалино, 9 мая 1985г.</a:t>
            </a:r>
          </a:p>
        </p:txBody>
      </p:sp>
      <p:sp>
        <p:nvSpPr>
          <p:cNvPr id="62468" name="Rectangle 6"/>
          <p:cNvSpPr>
            <a:spLocks noChangeArrowheads="1"/>
          </p:cNvSpPr>
          <p:nvPr/>
        </p:nvSpPr>
        <p:spPr bwMode="auto">
          <a:xfrm>
            <a:off x="3514725" y="5137150"/>
            <a:ext cx="2114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Здесь, на Мамаевом кургане,-</a:t>
            </a:r>
            <a:endParaRPr lang="ru-RU">
              <a:solidFill>
                <a:srgbClr val="FF3300"/>
              </a:solidFill>
              <a:latin typeface="Times New Roman" pitchFamily="18" charset="0"/>
            </a:endParaRPr>
          </a:p>
          <a:p>
            <a:r>
              <a:rPr lang="ru-RU" b="1">
                <a:solidFill>
                  <a:srgbClr val="FF3300"/>
                </a:solidFill>
                <a:latin typeface="Times New Roman" pitchFamily="18" charset="0"/>
              </a:rPr>
              <a:t>С мечом в руке Отчизны мать.</a:t>
            </a:r>
            <a:endParaRPr lang="ru-RU">
              <a:solidFill>
                <a:srgbClr val="FF3300"/>
              </a:solidFill>
              <a:latin typeface="Times New Roman" pitchFamily="18" charset="0"/>
            </a:endParaRPr>
          </a:p>
          <a:p>
            <a:r>
              <a:rPr lang="ru-RU" b="1">
                <a:solidFill>
                  <a:srgbClr val="FF3300"/>
                </a:solidFill>
                <a:latin typeface="Times New Roman" pitchFamily="18" charset="0"/>
              </a:rPr>
              <a:t>А к ней приходят ветераны</a:t>
            </a:r>
            <a:endParaRPr lang="ru-RU">
              <a:solidFill>
                <a:srgbClr val="FF3300"/>
              </a:solidFill>
              <a:latin typeface="Times New Roman" pitchFamily="18" charset="0"/>
            </a:endParaRPr>
          </a:p>
          <a:p>
            <a:r>
              <a:rPr lang="ru-RU" b="1">
                <a:solidFill>
                  <a:srgbClr val="FF3300"/>
                </a:solidFill>
                <a:latin typeface="Times New Roman" pitchFamily="18" charset="0"/>
              </a:rPr>
              <a:t>За павших дань свою отдать.</a:t>
            </a:r>
          </a:p>
        </p:txBody>
      </p:sp>
    </p:spTree>
  </p:cSld>
  <p:clrMapOvr>
    <a:masterClrMapping/>
  </p:clrMapOvr>
  <p:transition spd="slow" advClick="0" advTm="10000">
    <p:randomBar dir="ver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Рисунок 9" descr="C:\Documents and Settings\имя\Рабочий стол\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35150" y="188913"/>
            <a:ext cx="51816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5"/>
          <p:cNvSpPr>
            <a:spLocks noChangeArrowheads="1"/>
          </p:cNvSpPr>
          <p:nvPr/>
        </p:nvSpPr>
        <p:spPr bwMode="auto">
          <a:xfrm>
            <a:off x="1116013" y="4354513"/>
            <a:ext cx="59864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Тырышкин Н.М., Коржов С.И., Вязников  Ф.Х., Кузинский Д.Г., Кузинский  Л.Н.</a:t>
            </a:r>
            <a:endParaRPr lang="ru-RU">
              <a:latin typeface="Times New Roman" pitchFamily="18" charset="0"/>
            </a:endParaRPr>
          </a:p>
          <a:p>
            <a:r>
              <a:rPr lang="ru-RU" b="1">
                <a:latin typeface="Times New Roman" pitchFamily="18" charset="0"/>
              </a:rPr>
              <a:t>                 с. Шебалино,</a:t>
            </a:r>
            <a:r>
              <a:rPr lang="ru-RU">
                <a:latin typeface="Times New Roman" pitchFamily="18" charset="0"/>
              </a:rPr>
              <a:t> </a:t>
            </a:r>
            <a:r>
              <a:rPr lang="ru-RU" b="1">
                <a:latin typeface="Times New Roman" pitchFamily="18" charset="0"/>
              </a:rPr>
              <a:t>9 мая 1985г.</a:t>
            </a:r>
          </a:p>
        </p:txBody>
      </p:sp>
      <p:sp>
        <p:nvSpPr>
          <p:cNvPr id="63492" name="Rectangle 6"/>
          <p:cNvSpPr>
            <a:spLocks noChangeArrowheads="1"/>
          </p:cNvSpPr>
          <p:nvPr/>
        </p:nvSpPr>
        <p:spPr bwMode="auto">
          <a:xfrm>
            <a:off x="3502025" y="5187950"/>
            <a:ext cx="21415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Я до Варшавы шел с пехотой,</a:t>
            </a:r>
            <a:endParaRPr lang="ru-RU">
              <a:solidFill>
                <a:srgbClr val="FF3300"/>
              </a:solidFill>
              <a:latin typeface="Times New Roman" pitchFamily="18" charset="0"/>
            </a:endParaRPr>
          </a:p>
          <a:p>
            <a:r>
              <a:rPr lang="ru-RU" b="1">
                <a:solidFill>
                  <a:srgbClr val="FF3300"/>
                </a:solidFill>
                <a:latin typeface="Times New Roman" pitchFamily="18" charset="0"/>
              </a:rPr>
              <a:t>Оглох от танковых атак.</a:t>
            </a:r>
            <a:endParaRPr lang="ru-RU">
              <a:solidFill>
                <a:srgbClr val="FF3300"/>
              </a:solidFill>
              <a:latin typeface="Times New Roman" pitchFamily="18" charset="0"/>
            </a:endParaRPr>
          </a:p>
          <a:p>
            <a:r>
              <a:rPr lang="ru-RU" b="1">
                <a:solidFill>
                  <a:srgbClr val="FF3300"/>
                </a:solidFill>
                <a:latin typeface="Times New Roman" pitchFamily="18" charset="0"/>
              </a:rPr>
              <a:t>За Отчий край, страну родную</a:t>
            </a:r>
            <a:endParaRPr lang="ru-RU">
              <a:solidFill>
                <a:srgbClr val="FF3300"/>
              </a:solidFill>
              <a:latin typeface="Times New Roman" pitchFamily="18" charset="0"/>
            </a:endParaRPr>
          </a:p>
          <a:p>
            <a:r>
              <a:rPr lang="ru-RU" b="1">
                <a:solidFill>
                  <a:srgbClr val="FF3300"/>
                </a:solidFill>
                <a:latin typeface="Times New Roman" pitchFamily="18" charset="0"/>
              </a:rPr>
              <a:t>Готов был жизнь свою отдать</a:t>
            </a:r>
            <a:r>
              <a:rPr lang="ru-RU" b="1">
                <a:solidFill>
                  <a:srgbClr val="FF3300"/>
                </a:solidFill>
              </a:rPr>
              <a:t>.</a:t>
            </a:r>
          </a:p>
        </p:txBody>
      </p:sp>
    </p:spTree>
  </p:cSld>
  <p:clrMapOvr>
    <a:masterClrMapping/>
  </p:clrMapOvr>
  <p:transition spd="slow" advClick="0" advTm="10000">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Рисунок 10" descr="C:\Documents and Settings\имя\Рабочий стол\img-150211113703-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8538" y="333375"/>
            <a:ext cx="4105275"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5"/>
          <p:cNvSpPr>
            <a:spLocks noChangeArrowheads="1"/>
          </p:cNvSpPr>
          <p:nvPr/>
        </p:nvSpPr>
        <p:spPr bwMode="auto">
          <a:xfrm>
            <a:off x="2486025" y="4289425"/>
            <a:ext cx="41719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latin typeface="Times New Roman" pitchFamily="18" charset="0"/>
              </a:rPr>
              <a:t>Фефелов Е.Н.,  Косачев, Кулачев В.И. </a:t>
            </a:r>
            <a:r>
              <a:rPr lang="ru-RU">
                <a:latin typeface="Times New Roman" pitchFamily="18" charset="0"/>
              </a:rPr>
              <a:t> </a:t>
            </a:r>
            <a:r>
              <a:rPr lang="ru-RU" b="1">
                <a:latin typeface="Times New Roman" pitchFamily="18" charset="0"/>
              </a:rPr>
              <a:t>с. Шебалино, 9 мая 1985г.</a:t>
            </a:r>
          </a:p>
        </p:txBody>
      </p:sp>
      <p:sp>
        <p:nvSpPr>
          <p:cNvPr id="64516" name="Rectangle 7"/>
          <p:cNvSpPr>
            <a:spLocks noChangeArrowheads="1"/>
          </p:cNvSpPr>
          <p:nvPr/>
        </p:nvSpPr>
        <p:spPr bwMode="auto">
          <a:xfrm>
            <a:off x="2771775" y="4724400"/>
            <a:ext cx="4392613"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solidFill>
                  <a:srgbClr val="FF3300"/>
                </a:solidFill>
                <a:latin typeface="Times New Roman" pitchFamily="18" charset="0"/>
                <a:cs typeface="Times New Roman" pitchFamily="18" charset="0"/>
              </a:rPr>
              <a:t>От Москвы до Бреста</a:t>
            </a:r>
            <a:endParaRPr lang="ru-RU">
              <a:solidFill>
                <a:srgbClr val="FF3300"/>
              </a:solidFill>
              <a:latin typeface="Times New Roman" pitchFamily="18" charset="0"/>
            </a:endParaRPr>
          </a:p>
          <a:p>
            <a:pPr algn="l" eaLnBrk="0" hangingPunct="0"/>
            <a:r>
              <a:rPr lang="ru-RU" b="1">
                <a:solidFill>
                  <a:srgbClr val="FF3300"/>
                </a:solidFill>
                <a:latin typeface="Times New Roman" pitchFamily="18" charset="0"/>
                <a:cs typeface="Times New Roman" pitchFamily="18" charset="0"/>
              </a:rPr>
              <a:t>Нет такого места,</a:t>
            </a:r>
            <a:endParaRPr lang="ru-RU">
              <a:solidFill>
                <a:srgbClr val="FF3300"/>
              </a:solidFill>
              <a:latin typeface="Times New Roman" pitchFamily="18" charset="0"/>
            </a:endParaRPr>
          </a:p>
          <a:p>
            <a:pPr algn="l" eaLnBrk="0" hangingPunct="0"/>
            <a:r>
              <a:rPr lang="ru-RU" b="1">
                <a:solidFill>
                  <a:srgbClr val="FF3300"/>
                </a:solidFill>
                <a:latin typeface="Times New Roman" pitchFamily="18" charset="0"/>
                <a:cs typeface="Times New Roman" pitchFamily="18" charset="0"/>
              </a:rPr>
              <a:t>Где б не возвышался бугорок.</a:t>
            </a:r>
            <a:endParaRPr lang="ru-RU">
              <a:solidFill>
                <a:srgbClr val="FF3300"/>
              </a:solidFill>
              <a:latin typeface="Times New Roman" pitchFamily="18" charset="0"/>
            </a:endParaRPr>
          </a:p>
          <a:p>
            <a:pPr algn="l" eaLnBrk="0" hangingPunct="0"/>
            <a:r>
              <a:rPr lang="ru-RU" b="1">
                <a:solidFill>
                  <a:srgbClr val="FF3300"/>
                </a:solidFill>
                <a:latin typeface="Times New Roman" pitchFamily="18" charset="0"/>
                <a:cs typeface="Times New Roman" pitchFamily="18" charset="0"/>
              </a:rPr>
              <a:t>Там солдаты наши навсегда остались</a:t>
            </a:r>
            <a:endParaRPr lang="ru-RU">
              <a:solidFill>
                <a:srgbClr val="FF3300"/>
              </a:solidFill>
              <a:latin typeface="Times New Roman" pitchFamily="18" charset="0"/>
            </a:endParaRPr>
          </a:p>
          <a:p>
            <a:pPr algn="l" eaLnBrk="0" hangingPunct="0"/>
            <a:r>
              <a:rPr lang="ru-RU" b="1">
                <a:solidFill>
                  <a:srgbClr val="FF3300"/>
                </a:solidFill>
                <a:latin typeface="Times New Roman" pitchFamily="18" charset="0"/>
                <a:cs typeface="Times New Roman" pitchFamily="18" charset="0"/>
              </a:rPr>
              <a:t>Защищать Отчизну от врагов.</a:t>
            </a:r>
            <a:br>
              <a:rPr lang="ru-RU" b="1">
                <a:solidFill>
                  <a:srgbClr val="FF3300"/>
                </a:solidFill>
                <a:latin typeface="Times New Roman" pitchFamily="18" charset="0"/>
                <a:cs typeface="Times New Roman" pitchFamily="18" charset="0"/>
              </a:rPr>
            </a:br>
            <a:r>
              <a:rPr lang="ru-RU" b="1">
                <a:solidFill>
                  <a:srgbClr val="FF3300"/>
                </a:solidFill>
                <a:latin typeface="Times New Roman" pitchFamily="18" charset="0"/>
                <a:cs typeface="Times New Roman" pitchFamily="18" charset="0"/>
              </a:rPr>
              <a:t/>
            </a:r>
            <a:br>
              <a:rPr lang="ru-RU" b="1">
                <a:solidFill>
                  <a:srgbClr val="FF3300"/>
                </a:solidFill>
                <a:latin typeface="Times New Roman" pitchFamily="18" charset="0"/>
                <a:cs typeface="Times New Roman" pitchFamily="18" charset="0"/>
              </a:rPr>
            </a:br>
            <a:endParaRPr lang="ru-RU">
              <a:solidFill>
                <a:srgbClr val="FF3300"/>
              </a:solidFill>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Рисунок 11" descr="C:\Documents and Settings\имя\Рабочий стол\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1550" y="549275"/>
            <a:ext cx="5997575"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5"/>
          <p:cNvSpPr>
            <a:spLocks noChangeArrowheads="1"/>
          </p:cNvSpPr>
          <p:nvPr/>
        </p:nvSpPr>
        <p:spPr bwMode="auto">
          <a:xfrm>
            <a:off x="2124075" y="4365625"/>
            <a:ext cx="4945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Актелов Н., Шпилеков И.И., Безматерных И.Е., Гунин А.Г., Коровников  Л.А.</a:t>
            </a:r>
            <a:endParaRPr lang="ru-RU">
              <a:latin typeface="Times New Roman" pitchFamily="18" charset="0"/>
            </a:endParaRPr>
          </a:p>
          <a:p>
            <a:r>
              <a:rPr lang="ru-RU">
                <a:latin typeface="Times New Roman" pitchFamily="18" charset="0"/>
              </a:rPr>
              <a:t> </a:t>
            </a:r>
            <a:r>
              <a:rPr lang="ru-RU" b="1">
                <a:latin typeface="Times New Roman" pitchFamily="18" charset="0"/>
              </a:rPr>
              <a:t>с. Шебалино, 9 мая 1985г.</a:t>
            </a:r>
          </a:p>
        </p:txBody>
      </p:sp>
      <p:sp>
        <p:nvSpPr>
          <p:cNvPr id="65540" name="Rectangle 7"/>
          <p:cNvSpPr>
            <a:spLocks noChangeArrowheads="1"/>
          </p:cNvSpPr>
          <p:nvPr/>
        </p:nvSpPr>
        <p:spPr bwMode="auto">
          <a:xfrm>
            <a:off x="2195513" y="4954588"/>
            <a:ext cx="4968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b="1">
                <a:solidFill>
                  <a:srgbClr val="FF3300"/>
                </a:solidFill>
                <a:cs typeface="Times New Roman" pitchFamily="18" charset="0"/>
              </a:rPr>
              <a:t>Сквозь огонь и стужу, шли мы дни и ночи</a:t>
            </a:r>
            <a:endParaRPr lang="ru-RU">
              <a:solidFill>
                <a:srgbClr val="FF3300"/>
              </a:solidFill>
            </a:endParaRPr>
          </a:p>
          <a:p>
            <a:pPr algn="l" eaLnBrk="0" hangingPunct="0"/>
            <a:r>
              <a:rPr lang="ru-RU" b="1">
                <a:solidFill>
                  <a:srgbClr val="FF3300"/>
                </a:solidFill>
                <a:cs typeface="Times New Roman" pitchFamily="18" charset="0"/>
              </a:rPr>
              <a:t>Чтоб фашистов победить.</a:t>
            </a:r>
            <a:endParaRPr lang="ru-RU">
              <a:solidFill>
                <a:srgbClr val="FF3300"/>
              </a:solidFill>
            </a:endParaRPr>
          </a:p>
          <a:p>
            <a:pPr algn="l" eaLnBrk="0" hangingPunct="0"/>
            <a:r>
              <a:rPr lang="ru-RU" b="1">
                <a:solidFill>
                  <a:srgbClr val="FF3300"/>
                </a:solidFill>
                <a:cs typeface="Times New Roman" pitchFamily="18" charset="0"/>
              </a:rPr>
              <a:t>Падали вставали, кровь мы проливали</a:t>
            </a:r>
            <a:endParaRPr lang="ru-RU">
              <a:solidFill>
                <a:srgbClr val="FF3300"/>
              </a:solidFill>
            </a:endParaRPr>
          </a:p>
          <a:p>
            <a:pPr algn="l" eaLnBrk="0" hangingPunct="0"/>
            <a:r>
              <a:rPr lang="ru-RU" b="1">
                <a:solidFill>
                  <a:srgbClr val="FF3300"/>
                </a:solidFill>
                <a:cs typeface="Times New Roman" pitchFamily="18" charset="0"/>
              </a:rPr>
              <a:t>За родную землю, за Родину свою</a:t>
            </a:r>
            <a:r>
              <a:rPr lang="ru-RU">
                <a:solidFill>
                  <a:srgbClr val="FF3300"/>
                </a:solidFill>
                <a:cs typeface="Times New Roman" pitchFamily="18" charset="0"/>
              </a:rPr>
              <a:t>.</a:t>
            </a:r>
            <a:endParaRPr lang="ru-RU">
              <a:solidFill>
                <a:srgbClr val="FF3300"/>
              </a:solidFill>
            </a:endParaRPr>
          </a:p>
        </p:txBody>
      </p:sp>
    </p:spTree>
  </p:cSld>
  <p:clrMapOvr>
    <a:masterClrMapping/>
  </p:clrMapOvr>
  <p:transition spd="slow" advClick="0" advTm="10000">
    <p:randomBar dir="ver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Рисунок 12" descr="C:\Documents and Settings\имя\Рабочий стол\Копия img-150211114000-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2275" y="836613"/>
            <a:ext cx="6192838"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6"/>
          <p:cNvSpPr>
            <a:spLocks noChangeArrowheads="1"/>
          </p:cNvSpPr>
          <p:nvPr/>
        </p:nvSpPr>
        <p:spPr bwMode="auto">
          <a:xfrm>
            <a:off x="1296988" y="4576763"/>
            <a:ext cx="655002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sz="1200" b="1"/>
              <a:t>                      </a:t>
            </a:r>
            <a:r>
              <a:rPr lang="ru-RU" sz="1200" b="1">
                <a:cs typeface="Times New Roman" pitchFamily="18" charset="0"/>
              </a:rPr>
              <a:t>Адуков И.Ф., Тырышкин С.Н., Чендеков П.Д., Лузин Г., Альков И.Е.</a:t>
            </a:r>
            <a:endParaRPr lang="ru-RU" sz="1200" b="1"/>
          </a:p>
          <a:p>
            <a:pPr algn="l"/>
            <a:r>
              <a:rPr lang="ru-RU" sz="1200" b="1"/>
              <a:t>                                                                </a:t>
            </a:r>
            <a:r>
              <a:rPr lang="ru-RU" b="1">
                <a:cs typeface="Times New Roman" pitchFamily="18" charset="0"/>
              </a:rPr>
              <a:t>с. Шебалино, 9 мая </a:t>
            </a:r>
            <a:r>
              <a:rPr lang="ru-RU" b="1"/>
              <a:t> </a:t>
            </a:r>
            <a:r>
              <a:rPr lang="ru-RU" b="1">
                <a:cs typeface="Times New Roman" pitchFamily="18" charset="0"/>
              </a:rPr>
              <a:t>1985г.</a:t>
            </a:r>
            <a:endParaRPr lang="ru-RU" sz="1100" b="1"/>
          </a:p>
          <a:p>
            <a:pPr algn="l" eaLnBrk="0" hangingPunct="0"/>
            <a:endParaRPr lang="ru-RU" sz="1800" b="1"/>
          </a:p>
        </p:txBody>
      </p:sp>
      <p:sp>
        <p:nvSpPr>
          <p:cNvPr id="66564" name="Rectangle 7"/>
          <p:cNvSpPr>
            <a:spLocks noChangeArrowheads="1"/>
          </p:cNvSpPr>
          <p:nvPr/>
        </p:nvSpPr>
        <p:spPr bwMode="auto">
          <a:xfrm>
            <a:off x="3568700" y="5372100"/>
            <a:ext cx="2006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Мы бились за страну  родную</a:t>
            </a:r>
          </a:p>
          <a:p>
            <a:r>
              <a:rPr lang="ru-RU" b="1">
                <a:solidFill>
                  <a:srgbClr val="FF3300"/>
                </a:solidFill>
                <a:latin typeface="Times New Roman" pitchFamily="18" charset="0"/>
              </a:rPr>
              <a:t>За родимый отчий край.</a:t>
            </a:r>
          </a:p>
          <a:p>
            <a:r>
              <a:rPr lang="ru-RU" b="1">
                <a:solidFill>
                  <a:srgbClr val="FF3300"/>
                </a:solidFill>
                <a:latin typeface="Times New Roman" pitchFamily="18" charset="0"/>
              </a:rPr>
              <a:t>Половина наших не вернулось</a:t>
            </a:r>
          </a:p>
          <a:p>
            <a:r>
              <a:rPr lang="ru-RU" b="1">
                <a:solidFill>
                  <a:srgbClr val="FF3300"/>
                </a:solidFill>
                <a:latin typeface="Times New Roman" pitchFamily="18" charset="0"/>
              </a:rPr>
              <a:t>Из тех кровавых войн домой.</a:t>
            </a:r>
          </a:p>
        </p:txBody>
      </p:sp>
    </p:spTree>
  </p:cSld>
  <p:clrMapOvr>
    <a:masterClrMapping/>
  </p:clrMapOvr>
  <p:transition spd="slow" advClick="0" advTm="10000">
    <p:randomBar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Рисунок 13" descr="C:\Documents and Settings\имя\Рабочий стол\Копия img-150211114130-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1913" y="333375"/>
            <a:ext cx="58388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5"/>
          <p:cNvSpPr>
            <a:spLocks noChangeArrowheads="1"/>
          </p:cNvSpPr>
          <p:nvPr/>
        </p:nvSpPr>
        <p:spPr bwMode="auto">
          <a:xfrm>
            <a:off x="2054225" y="4914900"/>
            <a:ext cx="5037138"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Шадрин М.А., Афанасьев П.И., Борисов С.С., Проскурин  С.П., Алферов В.И.,</a:t>
            </a:r>
            <a:endParaRPr lang="ru-RU">
              <a:latin typeface="Times New Roman" pitchFamily="18" charset="0"/>
            </a:endParaRPr>
          </a:p>
          <a:p>
            <a:r>
              <a:rPr lang="ru-RU">
                <a:latin typeface="Times New Roman" pitchFamily="18" charset="0"/>
              </a:rPr>
              <a:t>с. Шебалино, 9 мая 1985г.</a:t>
            </a:r>
          </a:p>
          <a:p>
            <a:endParaRPr lang="ru-RU">
              <a:latin typeface="Times New Roman" pitchFamily="18" charset="0"/>
            </a:endParaRPr>
          </a:p>
          <a:p>
            <a:r>
              <a:rPr lang="ru-RU" b="1">
                <a:solidFill>
                  <a:srgbClr val="FF3300"/>
                </a:solidFill>
                <a:latin typeface="Times New Roman" pitchFamily="18" charset="0"/>
              </a:rPr>
              <a:t>Мы ребята с далекой Сибири</a:t>
            </a:r>
          </a:p>
          <a:p>
            <a:r>
              <a:rPr lang="ru-RU" b="1">
                <a:solidFill>
                  <a:srgbClr val="FF3300"/>
                </a:solidFill>
                <a:latin typeface="Times New Roman" pitchFamily="18" charset="0"/>
              </a:rPr>
              <a:t>Сражались за Родину мать.</a:t>
            </a:r>
          </a:p>
          <a:p>
            <a:r>
              <a:rPr lang="ru-RU" b="1">
                <a:solidFill>
                  <a:srgbClr val="FF3300"/>
                </a:solidFill>
                <a:latin typeface="Times New Roman" pitchFamily="18" charset="0"/>
              </a:rPr>
              <a:t>За горные наши долины,</a:t>
            </a:r>
          </a:p>
          <a:p>
            <a:r>
              <a:rPr lang="ru-RU" b="1">
                <a:solidFill>
                  <a:srgbClr val="FF3300"/>
                </a:solidFill>
                <a:latin typeface="Times New Roman" pitchFamily="18" charset="0"/>
              </a:rPr>
              <a:t>За наш мирный трудовой народ.</a:t>
            </a:r>
          </a:p>
        </p:txBody>
      </p:sp>
    </p:spTree>
  </p:cSld>
  <p:clrMapOvr>
    <a:masterClrMapping/>
  </p:clrMapOvr>
  <p:transition spd="slow" advClick="0" advTm="10000">
    <p:randomBar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4075" y="620713"/>
            <a:ext cx="4392613" cy="352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Rectangle 5"/>
          <p:cNvSpPr>
            <a:spLocks noChangeArrowheads="1"/>
          </p:cNvSpPr>
          <p:nvPr/>
        </p:nvSpPr>
        <p:spPr bwMode="auto">
          <a:xfrm>
            <a:off x="2241550" y="3989388"/>
            <a:ext cx="46609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Решетов  Г.И.,  Тордоков М., Куряшкин  В.Е.,  Попов П.И., Щетинин А.П.</a:t>
            </a:r>
          </a:p>
          <a:p>
            <a:r>
              <a:rPr lang="ru-RU" b="1">
                <a:latin typeface="Times New Roman" pitchFamily="18" charset="0"/>
              </a:rPr>
              <a:t>с. Шебалино,</a:t>
            </a:r>
            <a:r>
              <a:rPr lang="ru-RU">
                <a:latin typeface="Times New Roman" pitchFamily="18" charset="0"/>
              </a:rPr>
              <a:t> </a:t>
            </a:r>
            <a:r>
              <a:rPr lang="ru-RU" b="1">
                <a:latin typeface="Times New Roman" pitchFamily="18" charset="0"/>
              </a:rPr>
              <a:t>9 мая 1985г.</a:t>
            </a:r>
            <a:r>
              <a:rPr lang="ru-RU">
                <a:latin typeface="Times New Roman" pitchFamily="18" charset="0"/>
              </a:rPr>
              <a:t> </a:t>
            </a:r>
          </a:p>
          <a:p>
            <a:endParaRPr lang="ru-RU">
              <a:latin typeface="Times New Roman" pitchFamily="18" charset="0"/>
            </a:endParaRPr>
          </a:p>
          <a:p>
            <a:r>
              <a:rPr lang="ru-RU" b="1">
                <a:solidFill>
                  <a:srgbClr val="FF3300"/>
                </a:solidFill>
                <a:latin typeface="Times New Roman" pitchFamily="18" charset="0"/>
              </a:rPr>
              <a:t>С каждым годом становится меньше</a:t>
            </a:r>
          </a:p>
          <a:p>
            <a:r>
              <a:rPr lang="ru-RU" b="1">
                <a:solidFill>
                  <a:srgbClr val="FF3300"/>
                </a:solidFill>
                <a:latin typeface="Times New Roman" pitchFamily="18" charset="0"/>
              </a:rPr>
              <a:t>Тех, кто в мае Победу принес,</a:t>
            </a:r>
          </a:p>
          <a:p>
            <a:r>
              <a:rPr lang="ru-RU" b="1">
                <a:solidFill>
                  <a:srgbClr val="FF3300"/>
                </a:solidFill>
                <a:latin typeface="Times New Roman" pitchFamily="18" charset="0"/>
              </a:rPr>
              <a:t>Тех, кому мы обязаны жизнью,</a:t>
            </a:r>
          </a:p>
          <a:p>
            <a:r>
              <a:rPr lang="ru-RU" b="1">
                <a:solidFill>
                  <a:srgbClr val="FF3300"/>
                </a:solidFill>
                <a:latin typeface="Times New Roman" pitchFamily="18" charset="0"/>
              </a:rPr>
              <a:t>Кто позволил подняться до звезд!</a:t>
            </a:r>
          </a:p>
        </p:txBody>
      </p:sp>
    </p:spTree>
  </p:cSld>
  <p:clrMapOvr>
    <a:masterClrMapping/>
  </p:clrMapOvr>
  <p:transition spd="slow" advClick="0" advTm="10000">
    <p:randomBar dir="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1050" y="333375"/>
            <a:ext cx="5073650"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5" name="Rectangle 5"/>
          <p:cNvSpPr>
            <a:spLocks noChangeArrowheads="1"/>
          </p:cNvSpPr>
          <p:nvPr/>
        </p:nvSpPr>
        <p:spPr bwMode="auto">
          <a:xfrm>
            <a:off x="2071688" y="3771900"/>
            <a:ext cx="5002212"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Данчинов Г.М., Сарбадаков А.К., Курносов А.Н., Сартаев С.К., Мундусов И.Б.</a:t>
            </a:r>
            <a:endParaRPr lang="ru-RU">
              <a:latin typeface="Times New Roman" pitchFamily="18" charset="0"/>
            </a:endParaRPr>
          </a:p>
          <a:p>
            <a:r>
              <a:rPr lang="ru-RU" b="1">
                <a:latin typeface="Times New Roman" pitchFamily="18" charset="0"/>
              </a:rPr>
              <a:t>                с. Шебалино,</a:t>
            </a:r>
            <a:r>
              <a:rPr lang="ru-RU">
                <a:latin typeface="Times New Roman" pitchFamily="18" charset="0"/>
              </a:rPr>
              <a:t> </a:t>
            </a:r>
            <a:r>
              <a:rPr lang="ru-RU" b="1">
                <a:latin typeface="Times New Roman" pitchFamily="18" charset="0"/>
              </a:rPr>
              <a:t>9 мая 1985г.</a:t>
            </a:r>
          </a:p>
          <a:p>
            <a:endParaRPr lang="ru-RU" b="1">
              <a:latin typeface="Times New Roman" pitchFamily="18" charset="0"/>
            </a:endParaRPr>
          </a:p>
          <a:p>
            <a:r>
              <a:rPr lang="ru-RU" b="1">
                <a:solidFill>
                  <a:srgbClr val="FF3300"/>
                </a:solidFill>
                <a:latin typeface="Times New Roman" pitchFamily="18" charset="0"/>
              </a:rPr>
              <a:t>Я на землю по трапу ступил,</a:t>
            </a:r>
          </a:p>
          <a:p>
            <a:r>
              <a:rPr lang="ru-RU" b="1">
                <a:solidFill>
                  <a:srgbClr val="FF3300"/>
                </a:solidFill>
                <a:latin typeface="Times New Roman" pitchFamily="18" charset="0"/>
              </a:rPr>
              <a:t>За которую в битву ходил,</a:t>
            </a:r>
          </a:p>
          <a:p>
            <a:r>
              <a:rPr lang="ru-RU" b="1">
                <a:solidFill>
                  <a:srgbClr val="FF3300"/>
                </a:solidFill>
                <a:latin typeface="Times New Roman" pitchFamily="18" charset="0"/>
              </a:rPr>
              <a:t>Спал в снегу, у лесного костра,</a:t>
            </a:r>
          </a:p>
          <a:p>
            <a:r>
              <a:rPr lang="ru-RU" b="1">
                <a:solidFill>
                  <a:srgbClr val="FF3300"/>
                </a:solidFill>
                <a:latin typeface="Times New Roman" pitchFamily="18" charset="0"/>
              </a:rPr>
              <a:t>Шел навстречу горячим ветрам,</a:t>
            </a:r>
          </a:p>
          <a:p>
            <a:r>
              <a:rPr lang="ru-RU" b="1">
                <a:solidFill>
                  <a:srgbClr val="FF3300"/>
                </a:solidFill>
                <a:latin typeface="Times New Roman" pitchFamily="18" charset="0"/>
              </a:rPr>
              <a:t>В танке тесном два раза горел,-</a:t>
            </a:r>
          </a:p>
          <a:p>
            <a:r>
              <a:rPr lang="ru-RU" b="1">
                <a:solidFill>
                  <a:srgbClr val="FF3300"/>
                </a:solidFill>
                <a:latin typeface="Times New Roman" pitchFamily="18" charset="0"/>
              </a:rPr>
              <a:t>Несмотря ни на что, уцелел.</a:t>
            </a:r>
          </a:p>
        </p:txBody>
      </p:sp>
    </p:spTree>
  </p:cSld>
  <p:clrMapOvr>
    <a:masterClrMapping/>
  </p:clrMapOvr>
  <p:transition spd="slow" advClick="0" advTm="10000">
    <p:randomBar dir="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51138" y="260350"/>
            <a:ext cx="3059112" cy="374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Rectangle 5"/>
          <p:cNvSpPr>
            <a:spLocks noChangeArrowheads="1"/>
          </p:cNvSpPr>
          <p:nvPr/>
        </p:nvSpPr>
        <p:spPr bwMode="auto">
          <a:xfrm>
            <a:off x="2114550" y="4316413"/>
            <a:ext cx="49149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Семдышев Т.И., Аргоков И.Л., Попов А.Е.- Герой Социалистического труда</a:t>
            </a:r>
          </a:p>
          <a:p>
            <a:r>
              <a:rPr lang="ru-RU" b="1">
                <a:latin typeface="Times New Roman" pitchFamily="18" charset="0"/>
              </a:rPr>
              <a:t>                                                                        с. Шебалино, 9 мая 1985г.</a:t>
            </a:r>
          </a:p>
          <a:p>
            <a:endParaRPr lang="ru-RU" b="1">
              <a:latin typeface="Times New Roman" pitchFamily="18" charset="0"/>
            </a:endParaRPr>
          </a:p>
          <a:p>
            <a:r>
              <a:rPr lang="ru-RU" b="1">
                <a:solidFill>
                  <a:srgbClr val="FF3300"/>
                </a:solidFill>
                <a:latin typeface="Times New Roman" pitchFamily="18" charset="0"/>
              </a:rPr>
              <a:t>Умирая, не умрет герой-</a:t>
            </a:r>
          </a:p>
          <a:p>
            <a:r>
              <a:rPr lang="ru-RU" b="1">
                <a:solidFill>
                  <a:srgbClr val="FF3300"/>
                </a:solidFill>
                <a:latin typeface="Times New Roman" pitchFamily="18" charset="0"/>
              </a:rPr>
              <a:t>Мужество останется в веках.</a:t>
            </a:r>
          </a:p>
          <a:p>
            <a:r>
              <a:rPr lang="ru-RU" b="1">
                <a:solidFill>
                  <a:srgbClr val="FF3300"/>
                </a:solidFill>
                <a:latin typeface="Times New Roman" pitchFamily="18" charset="0"/>
              </a:rPr>
              <a:t>Имя прославляй свое борьбой,</a:t>
            </a:r>
          </a:p>
          <a:p>
            <a:r>
              <a:rPr lang="ru-RU" b="1">
                <a:solidFill>
                  <a:srgbClr val="FF3300"/>
                </a:solidFill>
                <a:latin typeface="Times New Roman" pitchFamily="18" charset="0"/>
              </a:rPr>
              <a:t>Чтоб оно не молкло на устах!</a:t>
            </a:r>
          </a:p>
        </p:txBody>
      </p:sp>
    </p:spTree>
  </p:cSld>
  <p:clrMapOvr>
    <a:masterClrMapping/>
  </p:clrMapOvr>
  <p:transition spd="slow" advClick="0" advTm="10000">
    <p:randomBa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Рисунок 14" descr="C:\Documents and Settings\имя\Рабочий стол\Копия img-150211114224-0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2275" y="404813"/>
            <a:ext cx="59436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5"/>
          <p:cNvSpPr>
            <a:spLocks noChangeArrowheads="1"/>
          </p:cNvSpPr>
          <p:nvPr/>
        </p:nvSpPr>
        <p:spPr bwMode="auto">
          <a:xfrm>
            <a:off x="2281238" y="4503738"/>
            <a:ext cx="458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Шадрин В.П., Бесенбаев В., Клевакин А.Я., Явцев Ф.Г., Молодых В.Л.,</a:t>
            </a:r>
            <a:endParaRPr lang="ru-RU">
              <a:latin typeface="Times New Roman" pitchFamily="18" charset="0"/>
            </a:endParaRPr>
          </a:p>
          <a:p>
            <a:r>
              <a:rPr lang="ru-RU">
                <a:latin typeface="Times New Roman" pitchFamily="18" charset="0"/>
              </a:rPr>
              <a:t>с. Шебалино, 9 мая 1985г.</a:t>
            </a:r>
          </a:p>
        </p:txBody>
      </p:sp>
      <p:sp>
        <p:nvSpPr>
          <p:cNvPr id="71684" name="Rectangle 6"/>
          <p:cNvSpPr>
            <a:spLocks noChangeArrowheads="1"/>
          </p:cNvSpPr>
          <p:nvPr/>
        </p:nvSpPr>
        <p:spPr bwMode="auto">
          <a:xfrm>
            <a:off x="3719513" y="4941888"/>
            <a:ext cx="1855787"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ru-RU" b="1">
                <a:solidFill>
                  <a:srgbClr val="FF3300"/>
                </a:solidFill>
                <a:latin typeface="Times New Roman" pitchFamily="18" charset="0"/>
              </a:rPr>
              <a:t>Горит огонь у вечной славы-</a:t>
            </a:r>
            <a:endParaRPr lang="ru-RU">
              <a:solidFill>
                <a:srgbClr val="FF3300"/>
              </a:solidFill>
              <a:latin typeface="Times New Roman" pitchFamily="18" charset="0"/>
            </a:endParaRPr>
          </a:p>
          <a:p>
            <a:r>
              <a:rPr lang="ru-RU" b="1">
                <a:solidFill>
                  <a:srgbClr val="FF3300"/>
                </a:solidFill>
                <a:latin typeface="Times New Roman" pitchFamily="18" charset="0"/>
              </a:rPr>
              <a:t>То память павшим на войне.</a:t>
            </a:r>
            <a:endParaRPr lang="ru-RU">
              <a:solidFill>
                <a:srgbClr val="FF3300"/>
              </a:solidFill>
              <a:latin typeface="Times New Roman" pitchFamily="18" charset="0"/>
            </a:endParaRPr>
          </a:p>
          <a:p>
            <a:r>
              <a:rPr lang="ru-RU" b="1">
                <a:solidFill>
                  <a:srgbClr val="FF3300"/>
                </a:solidFill>
                <a:latin typeface="Times New Roman" pitchFamily="18" charset="0"/>
              </a:rPr>
              <a:t>Горит огонь моей Державы</a:t>
            </a:r>
            <a:endParaRPr lang="ru-RU">
              <a:solidFill>
                <a:srgbClr val="FF3300"/>
              </a:solidFill>
              <a:latin typeface="Times New Roman" pitchFamily="18" charset="0"/>
            </a:endParaRPr>
          </a:p>
          <a:p>
            <a:r>
              <a:rPr lang="ru-RU" b="1">
                <a:solidFill>
                  <a:srgbClr val="FF3300"/>
                </a:solidFill>
                <a:latin typeface="Times New Roman" pitchFamily="18" charset="0"/>
              </a:rPr>
              <a:t>Во имя мира на земле.</a:t>
            </a:r>
            <a:endParaRPr lang="ru-RU">
              <a:solidFill>
                <a:srgbClr val="FF3300"/>
              </a:solidFill>
              <a:latin typeface="Times New Roman" pitchFamily="18" charset="0"/>
            </a:endParaRPr>
          </a:p>
          <a:p>
            <a:r>
              <a:rPr lang="ru-RU" b="1">
                <a:solidFill>
                  <a:srgbClr val="FF3300"/>
                </a:solidFill>
                <a:latin typeface="Times New Roman" pitchFamily="18" charset="0"/>
              </a:rPr>
              <a:t>А вы, внучата, посмотрите,</a:t>
            </a:r>
            <a:endParaRPr lang="ru-RU">
              <a:solidFill>
                <a:srgbClr val="FF3300"/>
              </a:solidFill>
              <a:latin typeface="Times New Roman" pitchFamily="18" charset="0"/>
            </a:endParaRPr>
          </a:p>
          <a:p>
            <a:r>
              <a:rPr lang="ru-RU" b="1">
                <a:solidFill>
                  <a:srgbClr val="FF3300"/>
                </a:solidFill>
                <a:latin typeface="Times New Roman" pitchFamily="18" charset="0"/>
              </a:rPr>
              <a:t>Какая здесь была война!</a:t>
            </a:r>
            <a:endParaRPr lang="ru-RU">
              <a:solidFill>
                <a:srgbClr val="FF3300"/>
              </a:solidFill>
              <a:latin typeface="Times New Roman" pitchFamily="18" charset="0"/>
            </a:endParaRPr>
          </a:p>
          <a:p>
            <a:r>
              <a:rPr lang="ru-RU" b="1">
                <a:solidFill>
                  <a:srgbClr val="FF3300"/>
                </a:solidFill>
                <a:latin typeface="Times New Roman" pitchFamily="18" charset="0"/>
              </a:rPr>
              <a:t>К мемориалу положите</a:t>
            </a:r>
            <a:endParaRPr lang="ru-RU">
              <a:solidFill>
                <a:srgbClr val="FF3300"/>
              </a:solidFill>
              <a:latin typeface="Times New Roman" pitchFamily="18" charset="0"/>
            </a:endParaRPr>
          </a:p>
          <a:p>
            <a:r>
              <a:rPr lang="ru-RU" b="1">
                <a:solidFill>
                  <a:srgbClr val="FF3300"/>
                </a:solidFill>
                <a:latin typeface="Times New Roman" pitchFamily="18" charset="0"/>
              </a:rPr>
              <a:t>Цветы у вечного огня.</a:t>
            </a:r>
            <a:endParaRPr lang="ru-RU">
              <a:solidFill>
                <a:srgbClr val="FF3300"/>
              </a:solidFill>
              <a:latin typeface="Times New Roman" pitchFamily="18" charset="0"/>
            </a:endParaRPr>
          </a:p>
          <a:p>
            <a:pPr eaLnBrk="0" hangingPunct="0"/>
            <a:endParaRPr lang="ru-RU" sz="1800">
              <a:solidFill>
                <a:srgbClr val="FF3300"/>
              </a:solidFill>
              <a:latin typeface="Times New Roman" pitchFamily="18" charset="0"/>
            </a:endParaRPr>
          </a:p>
        </p:txBody>
      </p:sp>
    </p:spTree>
  </p:cSld>
  <p:clrMapOvr>
    <a:masterClrMapping/>
  </p:clrMapOvr>
  <p:transition spd="slow" advClick="0" advTm="10000">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pic>
        <p:nvPicPr>
          <p:cNvPr id="8195" name="Picture 4" descr="отерытка 18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71775" y="404813"/>
            <a:ext cx="31686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6"/>
          <p:cNvSpPr>
            <a:spLocks noChangeArrowheads="1"/>
          </p:cNvSpPr>
          <p:nvPr/>
        </p:nvSpPr>
        <p:spPr bwMode="auto">
          <a:xfrm>
            <a:off x="1692275" y="5080000"/>
            <a:ext cx="66246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b="1">
                <a:latin typeface="Times New Roman" pitchFamily="18" charset="0"/>
              </a:rPr>
              <a:t>Рудаков Владимир Иванович воевал под Москвой, на Северо-Западном, Ленинградском фронтах. Награжден орденом Отечественной войны, орденом Красной Звезды, орденом Славы 3 степени, медалями « За отвагу», «Жукова», «За Победу над Германией», юбилейными.</a:t>
            </a:r>
          </a:p>
        </p:txBody>
      </p:sp>
    </p:spTree>
  </p:cSld>
  <p:clrMapOvr>
    <a:masterClrMapping/>
  </p:clrMapOvr>
  <p:transition spd="slow" advClick="0" advTm="10000">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Коркина"/>
          <p:cNvPicPr>
            <a:picLocks noGrp="1" noChangeAspect="1" noChangeArrowheads="1"/>
          </p:cNvPicPr>
          <p:nvPr>
            <p:ph type="body" idx="1"/>
          </p:nvPr>
        </p:nvPicPr>
        <p:blipFill>
          <a:blip r:embed="rId2" cstate="email">
            <a:extLst>
              <a:ext uri="{28A0092B-C50C-407E-A947-70E740481C1C}">
                <a14:useLocalDpi xmlns:a14="http://schemas.microsoft.com/office/drawing/2010/main"/>
              </a:ext>
            </a:extLst>
          </a:blip>
          <a:srcRect/>
          <a:stretch>
            <a:fillRect/>
          </a:stretch>
        </p:blipFill>
        <p:spPr>
          <a:xfrm>
            <a:off x="755650" y="1700213"/>
            <a:ext cx="966788" cy="1141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9" name="Picture 5" descr="Чернова С"/>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55875" y="1700213"/>
            <a:ext cx="10318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Осокина А"/>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1628775"/>
            <a:ext cx="105251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Рыспаева А"/>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43663" y="1557338"/>
            <a:ext cx="10509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8"/>
          <p:cNvSpPr>
            <a:spLocks noChangeArrowheads="1"/>
          </p:cNvSpPr>
          <p:nvPr/>
        </p:nvSpPr>
        <p:spPr bwMode="auto">
          <a:xfrm>
            <a:off x="611188" y="3214688"/>
            <a:ext cx="7777162"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ru-RU" sz="900" b="1">
                <a:latin typeface="Times New Roman" pitchFamily="18" charset="0"/>
              </a:rPr>
              <a:t>Коркина Матрена                                       Чернова Софья                                        Осокина А.А.                                         Садонова (Рыспаева) А.И.</a:t>
            </a:r>
            <a:endParaRPr lang="ru-RU" sz="900">
              <a:latin typeface="Times New Roman" pitchFamily="18" charset="0"/>
            </a:endParaRPr>
          </a:p>
          <a:p>
            <a:pPr algn="l" eaLnBrk="0" hangingPunct="0"/>
            <a:endParaRPr lang="ru-RU" sz="900">
              <a:latin typeface="Times New Roman" pitchFamily="18" charset="0"/>
            </a:endParaRPr>
          </a:p>
        </p:txBody>
      </p:sp>
      <p:sp>
        <p:nvSpPr>
          <p:cNvPr id="9223" name="Rectangle 9"/>
          <p:cNvSpPr>
            <a:spLocks noChangeArrowheads="1"/>
          </p:cNvSpPr>
          <p:nvPr/>
        </p:nvSpPr>
        <p:spPr bwMode="auto">
          <a:xfrm>
            <a:off x="2438400" y="3844925"/>
            <a:ext cx="426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На основании постановления ГКО № 2470 от 3.11.1942г. ЦК </a:t>
            </a:r>
            <a:endParaRPr lang="ru-RU">
              <a:solidFill>
                <a:srgbClr val="FF3300"/>
              </a:solidFill>
              <a:latin typeface="Times New Roman" pitchFamily="18" charset="0"/>
            </a:endParaRPr>
          </a:p>
          <a:p>
            <a:r>
              <a:rPr lang="ru-RU" b="1">
                <a:solidFill>
                  <a:srgbClr val="FF3300"/>
                </a:solidFill>
                <a:latin typeface="Times New Roman" pitchFamily="18" charset="0"/>
              </a:rPr>
              <a:t>ВЛКСМ производится отбор девушек в возрасте  от 19 до 26 лет</a:t>
            </a:r>
          </a:p>
        </p:txBody>
      </p:sp>
      <p:pic>
        <p:nvPicPr>
          <p:cNvPr id="9224" name="Picture 10"/>
          <p:cNvPicPr>
            <a:picLocks noChangeAspect="1" noChangeArrowheads="1"/>
          </p:cNvPicPr>
          <p:nvPr/>
        </p:nvPicPr>
        <p:blipFill>
          <a:blip r:embed="rId6" cstate="email">
            <a:lum bright="30000" contrast="30000"/>
            <a:extLst>
              <a:ext uri="{28A0092B-C50C-407E-A947-70E740481C1C}">
                <a14:useLocalDpi xmlns:a14="http://schemas.microsoft.com/office/drawing/2010/main"/>
              </a:ext>
            </a:extLst>
          </a:blip>
          <a:srcRect/>
          <a:stretch>
            <a:fillRect/>
          </a:stretch>
        </p:blipFill>
        <p:spPr bwMode="auto">
          <a:xfrm>
            <a:off x="611188" y="4365625"/>
            <a:ext cx="685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1"/>
          <p:cNvPicPr>
            <a:picLocks noChangeAspect="1" noChangeArrowheads="1"/>
          </p:cNvPicPr>
          <p:nvPr/>
        </p:nvPicPr>
        <p:blipFill>
          <a:blip r:embed="rId7" cstate="email">
            <a:lum bright="30000" contrast="24000"/>
            <a:extLst>
              <a:ext uri="{28A0092B-C50C-407E-A947-70E740481C1C}">
                <a14:useLocalDpi xmlns:a14="http://schemas.microsoft.com/office/drawing/2010/main"/>
              </a:ext>
            </a:extLst>
          </a:blip>
          <a:srcRect/>
          <a:stretch>
            <a:fillRect/>
          </a:stretch>
        </p:blipFill>
        <p:spPr bwMode="auto">
          <a:xfrm>
            <a:off x="2124075" y="4292600"/>
            <a:ext cx="8969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79838" y="4292600"/>
            <a:ext cx="78581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Rectangle 13"/>
          <p:cNvSpPr>
            <a:spLocks noChangeArrowheads="1"/>
          </p:cNvSpPr>
          <p:nvPr/>
        </p:nvSpPr>
        <p:spPr bwMode="auto">
          <a:xfrm>
            <a:off x="539750" y="5437188"/>
            <a:ext cx="64452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ru-RU" b="1">
                <a:latin typeface="Times New Roman" pitchFamily="18" charset="0"/>
              </a:rPr>
              <a:t>Шадрина Зоя                            Заварзина Ира                   Третьякова Анфиса</a:t>
            </a:r>
            <a:r>
              <a:rPr lang="ru-RU">
                <a:latin typeface="Times New Roman" pitchFamily="18" charset="0"/>
              </a:rPr>
              <a:t>      Лыкова М.П. </a:t>
            </a:r>
          </a:p>
        </p:txBody>
      </p:sp>
      <p:sp>
        <p:nvSpPr>
          <p:cNvPr id="9228" name="Rectangle 14"/>
          <p:cNvSpPr>
            <a:spLocks noChangeArrowheads="1"/>
          </p:cNvSpPr>
          <p:nvPr/>
        </p:nvSpPr>
        <p:spPr bwMode="auto">
          <a:xfrm>
            <a:off x="4356100" y="4292600"/>
            <a:ext cx="439261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1200" b="1">
                <a:latin typeface="Times New Roman" pitchFamily="18" charset="0"/>
              </a:rPr>
              <a:t>                                              </a:t>
            </a:r>
            <a:r>
              <a:rPr lang="ru-RU" b="1">
                <a:solidFill>
                  <a:srgbClr val="FF3300"/>
                </a:solidFill>
                <a:latin typeface="Times New Roman" pitchFamily="18" charset="0"/>
              </a:rPr>
              <a:t>Качается рожь не сжатая</a:t>
            </a:r>
            <a:endParaRPr lang="ru-RU">
              <a:solidFill>
                <a:srgbClr val="FF3300"/>
              </a:solidFill>
              <a:latin typeface="Times New Roman" pitchFamily="18" charset="0"/>
            </a:endParaRPr>
          </a:p>
          <a:p>
            <a:r>
              <a:rPr lang="ru-RU" b="1">
                <a:solidFill>
                  <a:srgbClr val="FF3300"/>
                </a:solidFill>
                <a:latin typeface="Times New Roman" pitchFamily="18" charset="0"/>
              </a:rPr>
              <a:t>                                                    Шагают бойцы по ней.</a:t>
            </a:r>
            <a:endParaRPr lang="ru-RU">
              <a:solidFill>
                <a:srgbClr val="FF3300"/>
              </a:solidFill>
              <a:latin typeface="Times New Roman" pitchFamily="18" charset="0"/>
            </a:endParaRPr>
          </a:p>
          <a:p>
            <a:r>
              <a:rPr lang="ru-RU" b="1">
                <a:solidFill>
                  <a:srgbClr val="FF3300"/>
                </a:solidFill>
                <a:latin typeface="Times New Roman" pitchFamily="18" charset="0"/>
              </a:rPr>
              <a:t>                                                       Шагаем и мы – девчата,</a:t>
            </a:r>
            <a:endParaRPr lang="ru-RU">
              <a:solidFill>
                <a:srgbClr val="FF3300"/>
              </a:solidFill>
              <a:latin typeface="Times New Roman" pitchFamily="18" charset="0"/>
            </a:endParaRPr>
          </a:p>
          <a:p>
            <a:r>
              <a:rPr lang="ru-RU" b="1">
                <a:solidFill>
                  <a:srgbClr val="FF3300"/>
                </a:solidFill>
                <a:latin typeface="Times New Roman" pitchFamily="18" charset="0"/>
              </a:rPr>
              <a:t>                                               Похожие на парней.</a:t>
            </a:r>
          </a:p>
          <a:p>
            <a:r>
              <a:rPr lang="ru-RU">
                <a:solidFill>
                  <a:srgbClr val="FF3300"/>
                </a:solidFill>
              </a:rPr>
              <a:t>                                               </a:t>
            </a:r>
            <a:r>
              <a:rPr lang="ru-RU" b="1">
                <a:solidFill>
                  <a:srgbClr val="FF3300"/>
                </a:solidFill>
                <a:latin typeface="Times New Roman" pitchFamily="18" charset="0"/>
              </a:rPr>
              <a:t>Нет, это горят не хаты-</a:t>
            </a:r>
          </a:p>
          <a:p>
            <a:r>
              <a:rPr lang="ru-RU" b="1">
                <a:solidFill>
                  <a:srgbClr val="FF3300"/>
                </a:solidFill>
                <a:latin typeface="Times New Roman" pitchFamily="18" charset="0"/>
              </a:rPr>
              <a:t>                                                     То юность моя в огне…</a:t>
            </a:r>
          </a:p>
          <a:p>
            <a:r>
              <a:rPr lang="ru-RU" b="1">
                <a:solidFill>
                  <a:srgbClr val="FF3300"/>
                </a:solidFill>
                <a:latin typeface="Times New Roman" pitchFamily="18" charset="0"/>
              </a:rPr>
              <a:t>                                                      Идут по войне девчата,</a:t>
            </a:r>
          </a:p>
          <a:p>
            <a:r>
              <a:rPr lang="ru-RU" b="1">
                <a:solidFill>
                  <a:srgbClr val="FF3300"/>
                </a:solidFill>
                <a:latin typeface="Times New Roman" pitchFamily="18" charset="0"/>
              </a:rPr>
              <a:t>                                                 Похожие на парней.</a:t>
            </a:r>
          </a:p>
          <a:p>
            <a:endParaRPr lang="ru-RU" sz="1200" b="1">
              <a:solidFill>
                <a:srgbClr val="FF3300"/>
              </a:solidFill>
              <a:latin typeface="Times New Roman" pitchFamily="18" charset="0"/>
            </a:endParaRPr>
          </a:p>
        </p:txBody>
      </p:sp>
      <p:pic>
        <p:nvPicPr>
          <p:cNvPr id="9229" name="Picture 1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76825" y="4292600"/>
            <a:ext cx="7905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Rectangle 17"/>
          <p:cNvSpPr>
            <a:spLocks noChangeArrowheads="1"/>
          </p:cNvSpPr>
          <p:nvPr/>
        </p:nvSpPr>
        <p:spPr bwMode="auto">
          <a:xfrm>
            <a:off x="90488" y="2989263"/>
            <a:ext cx="2386012" cy="5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endParaRPr lang="ru-RU" sz="1100"/>
          </a:p>
          <a:p>
            <a:pPr algn="l" eaLnBrk="0" hangingPunct="0"/>
            <a:endParaRPr lang="ru-RU" sz="1800"/>
          </a:p>
        </p:txBody>
      </p:sp>
      <p:sp>
        <p:nvSpPr>
          <p:cNvPr id="9231" name="Rectangle 18"/>
          <p:cNvSpPr>
            <a:spLocks noChangeArrowheads="1"/>
          </p:cNvSpPr>
          <p:nvPr/>
        </p:nvSpPr>
        <p:spPr bwMode="auto">
          <a:xfrm>
            <a:off x="0" y="6729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endParaRPr lang="ru-RU" sz="1800"/>
          </a:p>
        </p:txBody>
      </p:sp>
      <p:sp>
        <p:nvSpPr>
          <p:cNvPr id="9232" name="Rectangle 20"/>
          <p:cNvSpPr>
            <a:spLocks noChangeArrowheads="1"/>
          </p:cNvSpPr>
          <p:nvPr/>
        </p:nvSpPr>
        <p:spPr bwMode="auto">
          <a:xfrm>
            <a:off x="1570038" y="647700"/>
            <a:ext cx="60039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solidFill>
                  <a:srgbClr val="FF3300"/>
                </a:solidFill>
                <a:latin typeface="Times New Roman" pitchFamily="18" charset="0"/>
              </a:rPr>
              <a:t>На фронтах войны героически сражались  90 женщин из Шебалинского района.                      </a:t>
            </a:r>
            <a:endParaRPr lang="ru-RU">
              <a:solidFill>
                <a:srgbClr val="FF3300"/>
              </a:solidFill>
              <a:latin typeface="Times New Roman" pitchFamily="18" charset="0"/>
            </a:endParaRPr>
          </a:p>
          <a:p>
            <a:r>
              <a:rPr lang="ru-RU" b="1">
                <a:solidFill>
                  <a:srgbClr val="FF3300"/>
                </a:solidFill>
                <a:latin typeface="Times New Roman" pitchFamily="18" charset="0"/>
              </a:rPr>
              <a:t>Мобилизация женщин для службы в запасных частях и тыловых узлах Армии</a:t>
            </a:r>
            <a:endParaRPr lang="ru-RU">
              <a:solidFill>
                <a:srgbClr val="FF3300"/>
              </a:solidFill>
              <a:latin typeface="Times New Roman" pitchFamily="18" charset="0"/>
            </a:endParaRPr>
          </a:p>
          <a:p>
            <a:r>
              <a:rPr lang="ru-RU" b="1">
                <a:solidFill>
                  <a:srgbClr val="FF3300"/>
                </a:solidFill>
                <a:latin typeface="Times New Roman" pitchFamily="18" charset="0"/>
              </a:rPr>
              <a:t>(решение от 8 мая 1942г. № 22  исполкома Ойротского облсовета депутатов трудящихся)</a:t>
            </a:r>
            <a:r>
              <a:rPr lang="ru-RU">
                <a:solidFill>
                  <a:srgbClr val="FF3300"/>
                </a:solidFill>
                <a:latin typeface="Times New Roman" pitchFamily="18" charset="0"/>
              </a:rPr>
              <a:t> </a:t>
            </a:r>
          </a:p>
        </p:txBody>
      </p:sp>
    </p:spTree>
  </p:cSld>
  <p:clrMapOvr>
    <a:masterClrMapping/>
  </p:clrMapOvr>
  <p:transition spd="slow" advClick="0" advTm="10000">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Grp="1" noChangeAspect="1" noChangeArrowheads="1"/>
          </p:cNvPicPr>
          <p:nvPr>
            <p:ph type="title"/>
          </p:nvPr>
        </p:nvPicPr>
        <p:blipFill>
          <a:blip r:embed="rId2" cstate="email">
            <a:extLst>
              <a:ext uri="{28A0092B-C50C-407E-A947-70E740481C1C}">
                <a14:useLocalDpi xmlns:a14="http://schemas.microsoft.com/office/drawing/2010/main"/>
              </a:ext>
            </a:extLst>
          </a:blip>
          <a:srcRect/>
          <a:stretch>
            <a:fillRect/>
          </a:stretch>
        </p:blipFill>
        <p:spPr>
          <a:xfrm>
            <a:off x="3348038" y="549275"/>
            <a:ext cx="2844800" cy="3744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Rectangle 5"/>
          <p:cNvSpPr>
            <a:spLocks noChangeArrowheads="1"/>
          </p:cNvSpPr>
          <p:nvPr/>
        </p:nvSpPr>
        <p:spPr bwMode="auto">
          <a:xfrm>
            <a:off x="395288" y="4616450"/>
            <a:ext cx="8569325"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b="1">
                <a:latin typeface="Times New Roman" pitchFamily="18" charset="0"/>
              </a:rPr>
              <a:t>                 </a:t>
            </a:r>
            <a:r>
              <a:rPr lang="ru-RU" sz="1200" b="1">
                <a:latin typeface="Times New Roman" pitchFamily="18" charset="0"/>
              </a:rPr>
              <a:t>Евгения Николаевна  Апасова (Сюмак</a:t>
            </a:r>
            <a:r>
              <a:rPr lang="ru-RU" b="1">
                <a:latin typeface="Times New Roman" pitchFamily="18" charset="0"/>
              </a:rPr>
              <a:t>)</a:t>
            </a:r>
          </a:p>
          <a:p>
            <a:endParaRPr lang="ru-RU">
              <a:latin typeface="Times New Roman" pitchFamily="18" charset="0"/>
            </a:endParaRPr>
          </a:p>
          <a:p>
            <a:r>
              <a:rPr lang="ru-RU" b="1">
                <a:latin typeface="Times New Roman" pitchFamily="18" charset="0"/>
              </a:rPr>
              <a:t>Добровольно пошла на фронт, успешно закончила Ярославское военное училище. Боевое крещение приняла под Воронежом.</a:t>
            </a:r>
            <a:endParaRPr lang="ru-RU">
              <a:latin typeface="Times New Roman" pitchFamily="18" charset="0"/>
            </a:endParaRPr>
          </a:p>
          <a:p>
            <a:r>
              <a:rPr lang="ru-RU" b="1">
                <a:latin typeface="Times New Roman" pitchFamily="18" charset="0"/>
              </a:rPr>
              <a:t>В боях за город Тарту в Эстонии лейтенант Апасова получила от командира полка важное задание: срочно доставить известие командиру батальона. Со стороны вражеских сил началась массированная артиллерийская атака, Евгения Николаевна  </a:t>
            </a:r>
            <a:endParaRPr lang="ru-RU">
              <a:latin typeface="Times New Roman" pitchFamily="18" charset="0"/>
            </a:endParaRPr>
          </a:p>
          <a:p>
            <a:r>
              <a:rPr lang="ru-RU" b="1">
                <a:latin typeface="Times New Roman" pitchFamily="18" charset="0"/>
              </a:rPr>
              <a:t>по-пластунски ползла, преодолевая метр за метром, ее ранило. Но лейтенант Апасова выполнила стратегически важное задание  своевременно. За проявленное мужество Евгения Николаевна  награждена медалью «За отвагу».</a:t>
            </a:r>
            <a:r>
              <a:rPr lang="ru-RU">
                <a:latin typeface="Times New Roman" pitchFamily="18" charset="0"/>
              </a:rPr>
              <a:t> </a:t>
            </a:r>
          </a:p>
        </p:txBody>
      </p:sp>
    </p:spTree>
  </p:cSld>
  <p:clrMapOvr>
    <a:masterClrMapping/>
  </p:clrMapOvr>
  <p:transition spd="slow" advClick="0" advTm="10000">
    <p:randomBar dir="vert"/>
  </p:transition>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ru-RU" sz="1000" b="0"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659</TotalTime>
  <Words>4728</Words>
  <Application>Microsoft Office PowerPoint</Application>
  <PresentationFormat>Экран (4:3)</PresentationFormat>
  <Paragraphs>411</Paragraphs>
  <Slides>69</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69</vt:i4>
      </vt:variant>
    </vt:vector>
  </HeadingPairs>
  <TitlesOfParts>
    <vt:vector size="70" baseType="lpstr">
      <vt:lpstr>Оформление по умолчанию</vt:lpstr>
      <vt:lpstr> Архивный отдел   </vt:lpstr>
      <vt:lpstr>Нас двадцать миллионов от неизвестных и до знаменитых. Сразить которых годы не вольны. Нас двадцать миллионов незабытых, Убитых, не вернувшихся с войны.</vt:lpstr>
      <vt:lpstr>За годы войны Шебалинский район дал двух Героев Советского Союза и Героя социалистического труда.</vt:lpstr>
      <vt:lpstr>Презентация PowerPoint</vt:lpstr>
      <vt:lpstr>Презентация PowerPoint</vt:lpstr>
      <vt:lpstr>       БИТВА ЗА МОСКВУ  (5.12.1941г.)       Осенью 1941 года наступление на Москву гитлеровцы готовили как завершающую операцию всей русской кампании. Они дали ей название «Тайфун». Собрали около 75 дивизий, 14 тысяч орудий, сосредоточили 1700 танков,1390 самолетов  бомбили Москву. Начались ожесточенные бои за столицу нашей Родины - Москву. На оборону Москвы спешно перебрасывались дивизии ополченцев из Сибири, Казахстана и  Урала.       В боях за Москву участвовали Мальяшев А.М.,  Казанин Н.В., Афанасьев Н.И., Коружеков К.М., Папыев М.М.  и другие.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ОСВОБОЖДЕНИЕ  КРЫМА (8.04.-12.05.1944г.)        С 8 апреля по 12 мая 1944 года Советская Армия взломала мощную оборону противника в Крыму и наголову разгромила почти 200-тысячную группировку немецко-фашистской  17 армии и освободила Крым.         В фронтах юго-западного направления воевали наши земляки: Казанцев М, Емельянов С.К., Старыгин М.И., Салбашев Д.Р. Чалыев Н. М., Солдатов А. А.,Екешев Г.С,Естафбев А.М.,Тибаков К.Я,Попов Е.Е, Коровин А.А.,Тадинов М.А.  и другие.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имя</dc:creator>
  <cp:lastModifiedBy>Пользователь Windows</cp:lastModifiedBy>
  <cp:revision>27</cp:revision>
  <dcterms:created xsi:type="dcterms:W3CDTF">2015-03-12T03:37:21Z</dcterms:created>
  <dcterms:modified xsi:type="dcterms:W3CDTF">2015-04-04T03:47:57Z</dcterms:modified>
</cp:coreProperties>
</file>